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1" r:id="rId1"/>
  </p:sldMasterIdLst>
  <p:sldIdLst>
    <p:sldId id="256" r:id="rId2"/>
    <p:sldId id="257" r:id="rId3"/>
    <p:sldId id="264" r:id="rId4"/>
    <p:sldId id="302" r:id="rId5"/>
    <p:sldId id="265" r:id="rId6"/>
    <p:sldId id="298" r:id="rId7"/>
    <p:sldId id="289" r:id="rId8"/>
    <p:sldId id="286" r:id="rId9"/>
    <p:sldId id="293" r:id="rId10"/>
    <p:sldId id="292" r:id="rId11"/>
    <p:sldId id="285" r:id="rId12"/>
    <p:sldId id="303" r:id="rId13"/>
    <p:sldId id="296" r:id="rId14"/>
    <p:sldId id="295" r:id="rId15"/>
    <p:sldId id="270" r:id="rId16"/>
    <p:sldId id="297" r:id="rId17"/>
  </p:sldIdLst>
  <p:sldSz cx="18288000" cy="10287000"/>
  <p:notesSz cx="18288000" cy="10287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E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5" d="100"/>
          <a:sy n="55" d="100"/>
        </p:scale>
        <p:origin x="288"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F0D3F0-4402-4365-AF25-FAFA94170566}" type="doc">
      <dgm:prSet loTypeId="urn:microsoft.com/office/officeart/2005/8/layout/process2" loCatId="process" qsTypeId="urn:microsoft.com/office/officeart/2005/8/quickstyle/simple1" qsCatId="simple" csTypeId="urn:microsoft.com/office/officeart/2005/8/colors/accent1_2" csCatId="accent1" phldr="1"/>
      <dgm:spPr/>
    </dgm:pt>
    <dgm:pt modelId="{6D176959-F6DA-49D1-91A8-C7616E689EB9}">
      <dgm:prSet phldrT="[テキスト]" custT="1"/>
      <dgm:spPr/>
      <dgm:t>
        <a:bodyPr/>
        <a:lstStyle/>
        <a:p>
          <a:r>
            <a:rPr kumimoji="1" lang="ja-JP" altLang="en-US" sz="1800" b="1" dirty="0">
              <a:latin typeface="UD デジタル 教科書体 NK-R" panose="02020400000000000000" pitchFamily="18" charset="-128"/>
              <a:ea typeface="UD デジタル 教科書体 NK-R" panose="02020400000000000000" pitchFamily="18" charset="-128"/>
            </a:rPr>
            <a:t>吸引することで局所的に刺激を与え、巡りを活発にする</a:t>
          </a:r>
        </a:p>
      </dgm:t>
    </dgm:pt>
    <dgm:pt modelId="{929A1093-9CBD-4430-B284-29949FF4D098}" type="parTrans" cxnId="{944FBBBC-7654-4A3C-8890-A28591CAD4F7}">
      <dgm:prSet/>
      <dgm:spPr/>
      <dgm:t>
        <a:bodyPr/>
        <a:lstStyle/>
        <a:p>
          <a:endParaRPr kumimoji="1" lang="ja-JP" altLang="en-US" sz="1800" b="1"/>
        </a:p>
      </dgm:t>
    </dgm:pt>
    <dgm:pt modelId="{313B531F-54FB-4BD1-A4E3-47BE96297A1F}" type="sibTrans" cxnId="{944FBBBC-7654-4A3C-8890-A28591CAD4F7}">
      <dgm:prSet custT="1"/>
      <dgm:spPr/>
      <dgm:t>
        <a:bodyPr/>
        <a:lstStyle/>
        <a:p>
          <a:endParaRPr kumimoji="1" lang="ja-JP" altLang="en-US" sz="1800" b="1"/>
        </a:p>
      </dgm:t>
    </dgm:pt>
    <dgm:pt modelId="{132006D7-B10E-4870-A69B-7086250C4ED7}">
      <dgm:prSet phldrT="[テキスト]" custT="1"/>
      <dgm:spPr/>
      <dgm:t>
        <a:bodyPr/>
        <a:lstStyle/>
        <a:p>
          <a:r>
            <a:rPr kumimoji="1" lang="ja-JP" altLang="en-US" sz="1800" b="1" dirty="0">
              <a:latin typeface="UD デジタル 教科書体 NK-R" panose="02020400000000000000" pitchFamily="18" charset="-128"/>
              <a:ea typeface="UD デジタル 教科書体 NK-R" panose="02020400000000000000" pitchFamily="18" charset="-128"/>
            </a:rPr>
            <a:t>巡りが改善、無駄なものが流れやすくなり凸凹が小さくなる</a:t>
          </a:r>
        </a:p>
      </dgm:t>
    </dgm:pt>
    <dgm:pt modelId="{396985B3-29E3-49CF-9764-C89BE189A510}" type="parTrans" cxnId="{03D854DB-CE6D-4ACA-8EB4-C17F4F4EC210}">
      <dgm:prSet/>
      <dgm:spPr/>
      <dgm:t>
        <a:bodyPr/>
        <a:lstStyle/>
        <a:p>
          <a:endParaRPr kumimoji="1" lang="ja-JP" altLang="en-US" sz="1800" b="1"/>
        </a:p>
      </dgm:t>
    </dgm:pt>
    <dgm:pt modelId="{1C3F63EC-82DA-431D-AAF0-98F5D4DF7549}" type="sibTrans" cxnId="{03D854DB-CE6D-4ACA-8EB4-C17F4F4EC210}">
      <dgm:prSet/>
      <dgm:spPr/>
      <dgm:t>
        <a:bodyPr/>
        <a:lstStyle/>
        <a:p>
          <a:endParaRPr kumimoji="1" lang="ja-JP" altLang="en-US" sz="1800" b="1"/>
        </a:p>
      </dgm:t>
    </dgm:pt>
    <dgm:pt modelId="{3B650E95-DB51-42EE-A8DD-55AE964C7C42}">
      <dgm:prSet custT="1"/>
      <dgm:spPr/>
      <dgm:t>
        <a:bodyPr/>
        <a:lstStyle/>
        <a:p>
          <a:r>
            <a:rPr kumimoji="1" lang="ja-JP" altLang="en-US" sz="1800" b="1" dirty="0">
              <a:latin typeface="UD デジタル 教科書体 NK-R" panose="02020400000000000000" pitchFamily="18" charset="-128"/>
              <a:ea typeface="UD デジタル 教科書体 NK-R" panose="02020400000000000000" pitchFamily="18" charset="-128"/>
            </a:rPr>
            <a:t>皮下には無数の毛細血管が走っている</a:t>
          </a:r>
        </a:p>
      </dgm:t>
    </dgm:pt>
    <dgm:pt modelId="{BF2AA865-8766-4E9B-BFA4-F8616FBC5CC3}" type="parTrans" cxnId="{4073F974-0A30-49C2-9E11-08860391EF26}">
      <dgm:prSet/>
      <dgm:spPr/>
      <dgm:t>
        <a:bodyPr/>
        <a:lstStyle/>
        <a:p>
          <a:endParaRPr kumimoji="1" lang="ja-JP" altLang="en-US" sz="1800" b="1"/>
        </a:p>
      </dgm:t>
    </dgm:pt>
    <dgm:pt modelId="{253C39E3-0902-40A3-B758-C90C4FAD3655}" type="sibTrans" cxnId="{4073F974-0A30-49C2-9E11-08860391EF26}">
      <dgm:prSet custT="1"/>
      <dgm:spPr/>
      <dgm:t>
        <a:bodyPr/>
        <a:lstStyle/>
        <a:p>
          <a:endParaRPr kumimoji="1" lang="ja-JP" altLang="en-US" sz="1800" b="1"/>
        </a:p>
      </dgm:t>
    </dgm:pt>
    <dgm:pt modelId="{17B7C1D3-DC7B-42E0-8F6E-91781BD1E0BE}">
      <dgm:prSet phldrT="[テキスト]" custT="1"/>
      <dgm:spPr/>
      <dgm:t>
        <a:bodyPr/>
        <a:lstStyle/>
        <a:p>
          <a:r>
            <a:rPr kumimoji="1" lang="ja-JP" altLang="en-US" sz="1800" b="1" dirty="0">
              <a:latin typeface="UD デジタル 教科書体 NK-R" panose="02020400000000000000" pitchFamily="18" charset="-128"/>
              <a:ea typeface="UD デジタル 教科書体 NK-R" panose="02020400000000000000" pitchFamily="18" charset="-128"/>
            </a:rPr>
            <a:t>吸引することで毛細血管に血液が行き渡りやすくなる</a:t>
          </a:r>
        </a:p>
      </dgm:t>
    </dgm:pt>
    <dgm:pt modelId="{820E3862-6212-4945-9044-D8A0CA09D86A}" type="sibTrans" cxnId="{61E8832D-6CE6-4035-891E-7D24C4344C6A}">
      <dgm:prSet custT="1"/>
      <dgm:spPr/>
      <dgm:t>
        <a:bodyPr/>
        <a:lstStyle/>
        <a:p>
          <a:endParaRPr kumimoji="1" lang="ja-JP" altLang="en-US" sz="1800" b="1"/>
        </a:p>
      </dgm:t>
    </dgm:pt>
    <dgm:pt modelId="{3012B9AD-E882-4FF4-BF4F-06E251798A59}" type="parTrans" cxnId="{61E8832D-6CE6-4035-891E-7D24C4344C6A}">
      <dgm:prSet/>
      <dgm:spPr/>
      <dgm:t>
        <a:bodyPr/>
        <a:lstStyle/>
        <a:p>
          <a:endParaRPr kumimoji="1" lang="ja-JP" altLang="en-US" sz="1800" b="1"/>
        </a:p>
      </dgm:t>
    </dgm:pt>
    <dgm:pt modelId="{25222125-EB70-4723-9C75-B75B8AB688A7}" type="pres">
      <dgm:prSet presAssocID="{39F0D3F0-4402-4365-AF25-FAFA94170566}" presName="linearFlow" presStyleCnt="0">
        <dgm:presLayoutVars>
          <dgm:resizeHandles val="exact"/>
        </dgm:presLayoutVars>
      </dgm:prSet>
      <dgm:spPr/>
    </dgm:pt>
    <dgm:pt modelId="{79280B2C-86B8-42BC-8216-79B35DCA3F4E}" type="pres">
      <dgm:prSet presAssocID="{3B650E95-DB51-42EE-A8DD-55AE964C7C42}" presName="node" presStyleLbl="node1" presStyleIdx="0" presStyleCnt="4" custScaleX="387907" custScaleY="92232" custLinFactNeighborX="-1819" custLinFactNeighborY="15612">
        <dgm:presLayoutVars>
          <dgm:bulletEnabled val="1"/>
        </dgm:presLayoutVars>
      </dgm:prSet>
      <dgm:spPr/>
    </dgm:pt>
    <dgm:pt modelId="{1CD5E722-D9EC-447F-BA6C-ACCA281D3DF6}" type="pres">
      <dgm:prSet presAssocID="{253C39E3-0902-40A3-B758-C90C4FAD3655}" presName="sibTrans" presStyleLbl="sibTrans2D1" presStyleIdx="0" presStyleCnt="3"/>
      <dgm:spPr/>
    </dgm:pt>
    <dgm:pt modelId="{AEEC5954-2565-4EC8-B553-72CDA2DCC843}" type="pres">
      <dgm:prSet presAssocID="{253C39E3-0902-40A3-B758-C90C4FAD3655}" presName="connectorText" presStyleLbl="sibTrans2D1" presStyleIdx="0" presStyleCnt="3"/>
      <dgm:spPr/>
    </dgm:pt>
    <dgm:pt modelId="{FC520F2D-C1C0-4254-BC00-C5B09FC71F4A}" type="pres">
      <dgm:prSet presAssocID="{6D176959-F6DA-49D1-91A8-C7616E689EB9}" presName="node" presStyleLbl="node1" presStyleIdx="1" presStyleCnt="4" custScaleX="389396" custScaleY="98829">
        <dgm:presLayoutVars>
          <dgm:bulletEnabled val="1"/>
        </dgm:presLayoutVars>
      </dgm:prSet>
      <dgm:spPr/>
    </dgm:pt>
    <dgm:pt modelId="{F895C620-C06E-4432-8791-BF9303EFD0AB}" type="pres">
      <dgm:prSet presAssocID="{313B531F-54FB-4BD1-A4E3-47BE96297A1F}" presName="sibTrans" presStyleLbl="sibTrans2D1" presStyleIdx="1" presStyleCnt="3"/>
      <dgm:spPr/>
    </dgm:pt>
    <dgm:pt modelId="{B4E6578E-7B69-4E03-9A1B-BC500E42EC95}" type="pres">
      <dgm:prSet presAssocID="{313B531F-54FB-4BD1-A4E3-47BE96297A1F}" presName="connectorText" presStyleLbl="sibTrans2D1" presStyleIdx="1" presStyleCnt="3"/>
      <dgm:spPr/>
    </dgm:pt>
    <dgm:pt modelId="{3F76B66C-641F-47ED-8F02-0BBEB32EC661}" type="pres">
      <dgm:prSet presAssocID="{17B7C1D3-DC7B-42E0-8F6E-91781BD1E0BE}" presName="node" presStyleLbl="node1" presStyleIdx="2" presStyleCnt="4" custScaleX="390787" custScaleY="98829" custLinFactNeighborY="0">
        <dgm:presLayoutVars>
          <dgm:bulletEnabled val="1"/>
        </dgm:presLayoutVars>
      </dgm:prSet>
      <dgm:spPr/>
    </dgm:pt>
    <dgm:pt modelId="{F6854353-6472-42BD-81CD-F2E8BAC01AC0}" type="pres">
      <dgm:prSet presAssocID="{820E3862-6212-4945-9044-D8A0CA09D86A}" presName="sibTrans" presStyleLbl="sibTrans2D1" presStyleIdx="2" presStyleCnt="3"/>
      <dgm:spPr/>
    </dgm:pt>
    <dgm:pt modelId="{03F05A44-FC6A-483E-974A-68F173C8E9CD}" type="pres">
      <dgm:prSet presAssocID="{820E3862-6212-4945-9044-D8A0CA09D86A}" presName="connectorText" presStyleLbl="sibTrans2D1" presStyleIdx="2" presStyleCnt="3"/>
      <dgm:spPr/>
    </dgm:pt>
    <dgm:pt modelId="{608EADA8-7809-46A9-AF78-8AB7C3AC3AC0}" type="pres">
      <dgm:prSet presAssocID="{132006D7-B10E-4870-A69B-7086250C4ED7}" presName="node" presStyleLbl="node1" presStyleIdx="3" presStyleCnt="4" custScaleX="388005" custScaleY="98829" custLinFactNeighborY="47896">
        <dgm:presLayoutVars>
          <dgm:bulletEnabled val="1"/>
        </dgm:presLayoutVars>
      </dgm:prSet>
      <dgm:spPr/>
    </dgm:pt>
  </dgm:ptLst>
  <dgm:cxnLst>
    <dgm:cxn modelId="{D4A69C0A-CB15-4948-97F4-9AD17FBAF52A}" type="presOf" srcId="{253C39E3-0902-40A3-B758-C90C4FAD3655}" destId="{AEEC5954-2565-4EC8-B553-72CDA2DCC843}" srcOrd="1" destOrd="0" presId="urn:microsoft.com/office/officeart/2005/8/layout/process2"/>
    <dgm:cxn modelId="{F6BB3210-E500-4277-80A8-26B9D6E412A8}" type="presOf" srcId="{313B531F-54FB-4BD1-A4E3-47BE96297A1F}" destId="{F895C620-C06E-4432-8791-BF9303EFD0AB}" srcOrd="0" destOrd="0" presId="urn:microsoft.com/office/officeart/2005/8/layout/process2"/>
    <dgm:cxn modelId="{3104D715-1C7F-4C00-9353-934940753557}" type="presOf" srcId="{3B650E95-DB51-42EE-A8DD-55AE964C7C42}" destId="{79280B2C-86B8-42BC-8216-79B35DCA3F4E}" srcOrd="0" destOrd="0" presId="urn:microsoft.com/office/officeart/2005/8/layout/process2"/>
    <dgm:cxn modelId="{D4962E26-0E57-4741-9D15-019FC2DAAE10}" type="presOf" srcId="{820E3862-6212-4945-9044-D8A0CA09D86A}" destId="{03F05A44-FC6A-483E-974A-68F173C8E9CD}" srcOrd="1" destOrd="0" presId="urn:microsoft.com/office/officeart/2005/8/layout/process2"/>
    <dgm:cxn modelId="{61E8832D-6CE6-4035-891E-7D24C4344C6A}" srcId="{39F0D3F0-4402-4365-AF25-FAFA94170566}" destId="{17B7C1D3-DC7B-42E0-8F6E-91781BD1E0BE}" srcOrd="2" destOrd="0" parTransId="{3012B9AD-E882-4FF4-BF4F-06E251798A59}" sibTransId="{820E3862-6212-4945-9044-D8A0CA09D86A}"/>
    <dgm:cxn modelId="{CFB58535-AEAD-4F4B-BCBB-C6DEDD1BE343}" type="presOf" srcId="{132006D7-B10E-4870-A69B-7086250C4ED7}" destId="{608EADA8-7809-46A9-AF78-8AB7C3AC3AC0}" srcOrd="0" destOrd="0" presId="urn:microsoft.com/office/officeart/2005/8/layout/process2"/>
    <dgm:cxn modelId="{44109062-D35E-4019-BDC8-9A372AE26D2B}" type="presOf" srcId="{820E3862-6212-4945-9044-D8A0CA09D86A}" destId="{F6854353-6472-42BD-81CD-F2E8BAC01AC0}" srcOrd="0" destOrd="0" presId="urn:microsoft.com/office/officeart/2005/8/layout/process2"/>
    <dgm:cxn modelId="{9FAACC45-6EF1-45B7-A4CA-A6318E0F7B37}" type="presOf" srcId="{17B7C1D3-DC7B-42E0-8F6E-91781BD1E0BE}" destId="{3F76B66C-641F-47ED-8F02-0BBEB32EC661}" srcOrd="0" destOrd="0" presId="urn:microsoft.com/office/officeart/2005/8/layout/process2"/>
    <dgm:cxn modelId="{4073F974-0A30-49C2-9E11-08860391EF26}" srcId="{39F0D3F0-4402-4365-AF25-FAFA94170566}" destId="{3B650E95-DB51-42EE-A8DD-55AE964C7C42}" srcOrd="0" destOrd="0" parTransId="{BF2AA865-8766-4E9B-BFA4-F8616FBC5CC3}" sibTransId="{253C39E3-0902-40A3-B758-C90C4FAD3655}"/>
    <dgm:cxn modelId="{E44AEA7C-07B2-4ECA-ACD7-6643E80BA9F7}" type="presOf" srcId="{39F0D3F0-4402-4365-AF25-FAFA94170566}" destId="{25222125-EB70-4723-9C75-B75B8AB688A7}" srcOrd="0" destOrd="0" presId="urn:microsoft.com/office/officeart/2005/8/layout/process2"/>
    <dgm:cxn modelId="{19A0E690-491C-4CC1-8DC1-49BFBEDFB164}" type="presOf" srcId="{6D176959-F6DA-49D1-91A8-C7616E689EB9}" destId="{FC520F2D-C1C0-4254-BC00-C5B09FC71F4A}" srcOrd="0" destOrd="0" presId="urn:microsoft.com/office/officeart/2005/8/layout/process2"/>
    <dgm:cxn modelId="{944FBBBC-7654-4A3C-8890-A28591CAD4F7}" srcId="{39F0D3F0-4402-4365-AF25-FAFA94170566}" destId="{6D176959-F6DA-49D1-91A8-C7616E689EB9}" srcOrd="1" destOrd="0" parTransId="{929A1093-9CBD-4430-B284-29949FF4D098}" sibTransId="{313B531F-54FB-4BD1-A4E3-47BE96297A1F}"/>
    <dgm:cxn modelId="{497A09BF-030D-4BBC-BE77-7D34ADF01A46}" type="presOf" srcId="{253C39E3-0902-40A3-B758-C90C4FAD3655}" destId="{1CD5E722-D9EC-447F-BA6C-ACCA281D3DF6}" srcOrd="0" destOrd="0" presId="urn:microsoft.com/office/officeart/2005/8/layout/process2"/>
    <dgm:cxn modelId="{03D854DB-CE6D-4ACA-8EB4-C17F4F4EC210}" srcId="{39F0D3F0-4402-4365-AF25-FAFA94170566}" destId="{132006D7-B10E-4870-A69B-7086250C4ED7}" srcOrd="3" destOrd="0" parTransId="{396985B3-29E3-49CF-9764-C89BE189A510}" sibTransId="{1C3F63EC-82DA-431D-AAF0-98F5D4DF7549}"/>
    <dgm:cxn modelId="{A9FDAAE2-BDD3-4EA0-9AE7-6224751F39A4}" type="presOf" srcId="{313B531F-54FB-4BD1-A4E3-47BE96297A1F}" destId="{B4E6578E-7B69-4E03-9A1B-BC500E42EC95}" srcOrd="1" destOrd="0" presId="urn:microsoft.com/office/officeart/2005/8/layout/process2"/>
    <dgm:cxn modelId="{9412CDF5-3624-4418-9D82-563314C08BFE}" type="presParOf" srcId="{25222125-EB70-4723-9C75-B75B8AB688A7}" destId="{79280B2C-86B8-42BC-8216-79B35DCA3F4E}" srcOrd="0" destOrd="0" presId="urn:microsoft.com/office/officeart/2005/8/layout/process2"/>
    <dgm:cxn modelId="{F81683BA-7B6A-49D6-8598-672A35535D91}" type="presParOf" srcId="{25222125-EB70-4723-9C75-B75B8AB688A7}" destId="{1CD5E722-D9EC-447F-BA6C-ACCA281D3DF6}" srcOrd="1" destOrd="0" presId="urn:microsoft.com/office/officeart/2005/8/layout/process2"/>
    <dgm:cxn modelId="{9037F0F3-92C8-4E9D-9ADA-4C771E0A7058}" type="presParOf" srcId="{1CD5E722-D9EC-447F-BA6C-ACCA281D3DF6}" destId="{AEEC5954-2565-4EC8-B553-72CDA2DCC843}" srcOrd="0" destOrd="0" presId="urn:microsoft.com/office/officeart/2005/8/layout/process2"/>
    <dgm:cxn modelId="{09D9CEB1-3DD9-4D52-A143-49CC0CAEACBF}" type="presParOf" srcId="{25222125-EB70-4723-9C75-B75B8AB688A7}" destId="{FC520F2D-C1C0-4254-BC00-C5B09FC71F4A}" srcOrd="2" destOrd="0" presId="urn:microsoft.com/office/officeart/2005/8/layout/process2"/>
    <dgm:cxn modelId="{7699D70E-358B-4CC6-A096-371118AA8233}" type="presParOf" srcId="{25222125-EB70-4723-9C75-B75B8AB688A7}" destId="{F895C620-C06E-4432-8791-BF9303EFD0AB}" srcOrd="3" destOrd="0" presId="urn:microsoft.com/office/officeart/2005/8/layout/process2"/>
    <dgm:cxn modelId="{79A53811-70EB-4C56-B422-5A84DE7EDD6F}" type="presParOf" srcId="{F895C620-C06E-4432-8791-BF9303EFD0AB}" destId="{B4E6578E-7B69-4E03-9A1B-BC500E42EC95}" srcOrd="0" destOrd="0" presId="urn:microsoft.com/office/officeart/2005/8/layout/process2"/>
    <dgm:cxn modelId="{7DD8CE78-E49A-4FE7-AD14-911E854BF057}" type="presParOf" srcId="{25222125-EB70-4723-9C75-B75B8AB688A7}" destId="{3F76B66C-641F-47ED-8F02-0BBEB32EC661}" srcOrd="4" destOrd="0" presId="urn:microsoft.com/office/officeart/2005/8/layout/process2"/>
    <dgm:cxn modelId="{851BB257-0CF6-4405-85B7-FB9060C6834C}" type="presParOf" srcId="{25222125-EB70-4723-9C75-B75B8AB688A7}" destId="{F6854353-6472-42BD-81CD-F2E8BAC01AC0}" srcOrd="5" destOrd="0" presId="urn:microsoft.com/office/officeart/2005/8/layout/process2"/>
    <dgm:cxn modelId="{CF1ECDFE-F33E-4AD1-A25B-B68A459DACEA}" type="presParOf" srcId="{F6854353-6472-42BD-81CD-F2E8BAC01AC0}" destId="{03F05A44-FC6A-483E-974A-68F173C8E9CD}" srcOrd="0" destOrd="0" presId="urn:microsoft.com/office/officeart/2005/8/layout/process2"/>
    <dgm:cxn modelId="{DC0516F1-0133-4379-9814-CCD59E5A3A9C}" type="presParOf" srcId="{25222125-EB70-4723-9C75-B75B8AB688A7}" destId="{608EADA8-7809-46A9-AF78-8AB7C3AC3AC0}"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E5F191-A4AA-4E35-B09A-CC2C7044FDFB}" type="doc">
      <dgm:prSet loTypeId="urn:microsoft.com/office/officeart/2005/8/layout/process2" loCatId="process" qsTypeId="urn:microsoft.com/office/officeart/2005/8/quickstyle/simple1" qsCatId="simple" csTypeId="urn:microsoft.com/office/officeart/2005/8/colors/accent1_2" csCatId="accent1" phldr="1"/>
      <dgm:spPr/>
    </dgm:pt>
    <dgm:pt modelId="{701F7CF3-B5DD-4A34-9265-66AD1834C185}">
      <dgm:prSet phldrT="[テキスト]" custT="1"/>
      <dgm:spPr/>
      <dgm:t>
        <a:bodyPr/>
        <a:lstStyle/>
        <a:p>
          <a:r>
            <a:rPr kumimoji="1" lang="ja-JP" altLang="en-US" sz="1800" b="1" dirty="0">
              <a:latin typeface="UD デジタル 教科書体 NK-R" panose="02020400000000000000" pitchFamily="18" charset="-128"/>
              <a:ea typeface="UD デジタル 教科書体 NK-R" panose="02020400000000000000" pitchFamily="18" charset="-128"/>
            </a:rPr>
            <a:t>皮膚を深部から強力につまみ上げる</a:t>
          </a:r>
        </a:p>
      </dgm:t>
    </dgm:pt>
    <dgm:pt modelId="{B50D9304-30B4-42E2-9E1B-41ABE5A4EC01}" type="parTrans" cxnId="{085831F9-C7C2-4CCA-AFC4-ABBEDB290E72}">
      <dgm:prSet/>
      <dgm:spPr/>
      <dgm:t>
        <a:bodyPr/>
        <a:lstStyle/>
        <a:p>
          <a:endParaRPr kumimoji="1" lang="ja-JP" altLang="en-US" sz="1800"/>
        </a:p>
      </dgm:t>
    </dgm:pt>
    <dgm:pt modelId="{DE0E6250-081D-419D-A897-4D04B9FB2B3A}" type="sibTrans" cxnId="{085831F9-C7C2-4CCA-AFC4-ABBEDB290E72}">
      <dgm:prSet custT="1"/>
      <dgm:spPr/>
      <dgm:t>
        <a:bodyPr/>
        <a:lstStyle/>
        <a:p>
          <a:endParaRPr kumimoji="1" lang="ja-JP" altLang="en-US" sz="1800"/>
        </a:p>
      </dgm:t>
    </dgm:pt>
    <dgm:pt modelId="{A32F9208-E8CF-4186-B522-73FE2E58328C}">
      <dgm:prSet phldrT="[テキスト]" custT="1"/>
      <dgm:spPr/>
      <dgm:t>
        <a:bodyPr/>
        <a:lstStyle/>
        <a:p>
          <a:r>
            <a:rPr kumimoji="1" lang="ja-JP" altLang="en-US" sz="1800" b="1" dirty="0">
              <a:latin typeface="UD デジタル 教科書体 NK-R" panose="02020400000000000000" pitchFamily="18" charset="-128"/>
              <a:ea typeface="UD デジタル 教科書体 NK-R" panose="02020400000000000000" pitchFamily="18" charset="-128"/>
            </a:rPr>
            <a:t>巡りを活発にし、凸凹肌や筋肉疲労をやわらげる</a:t>
          </a:r>
        </a:p>
      </dgm:t>
    </dgm:pt>
    <dgm:pt modelId="{5E2224B4-E31D-48B0-B76C-2A889DBCFE73}" type="parTrans" cxnId="{7B675BBA-2FC5-4414-A7EA-A1E14158FC1C}">
      <dgm:prSet/>
      <dgm:spPr/>
      <dgm:t>
        <a:bodyPr/>
        <a:lstStyle/>
        <a:p>
          <a:endParaRPr kumimoji="1" lang="ja-JP" altLang="en-US" sz="1800"/>
        </a:p>
      </dgm:t>
    </dgm:pt>
    <dgm:pt modelId="{9A15C76F-75B2-4C2F-9406-F094617EAB38}" type="sibTrans" cxnId="{7B675BBA-2FC5-4414-A7EA-A1E14158FC1C}">
      <dgm:prSet custT="1"/>
      <dgm:spPr/>
      <dgm:t>
        <a:bodyPr/>
        <a:lstStyle/>
        <a:p>
          <a:endParaRPr kumimoji="1" lang="ja-JP" altLang="en-US" sz="1800"/>
        </a:p>
      </dgm:t>
    </dgm:pt>
    <dgm:pt modelId="{27EF98E5-4531-46EB-966E-BF4FF631B829}">
      <dgm:prSet phldrT="[テキスト]" custT="1"/>
      <dgm:spPr/>
      <dgm:t>
        <a:bodyPr/>
        <a:lstStyle/>
        <a:p>
          <a:r>
            <a:rPr kumimoji="1" lang="ja-JP" altLang="en-US" sz="1800" b="1" dirty="0">
              <a:latin typeface="UD デジタル 教科書体 NK-R" panose="02020400000000000000" pitchFamily="18" charset="-128"/>
              <a:ea typeface="UD デジタル 教科書体 NK-R" panose="02020400000000000000" pitchFamily="18" charset="-128"/>
            </a:rPr>
            <a:t>鈍くなっている巡りを活発にし無駄なものを流しやすくする</a:t>
          </a:r>
        </a:p>
      </dgm:t>
    </dgm:pt>
    <dgm:pt modelId="{4E4F327E-00BD-4828-A599-AF0712ADF9DA}" type="parTrans" cxnId="{F5E118AB-9E0B-4EA5-9697-BAD9BEC127F4}">
      <dgm:prSet/>
      <dgm:spPr/>
      <dgm:t>
        <a:bodyPr/>
        <a:lstStyle/>
        <a:p>
          <a:endParaRPr kumimoji="1" lang="ja-JP" altLang="en-US" sz="1800"/>
        </a:p>
      </dgm:t>
    </dgm:pt>
    <dgm:pt modelId="{7E258F45-D0EC-41D4-8521-6A680A0990CF}" type="sibTrans" cxnId="{F5E118AB-9E0B-4EA5-9697-BAD9BEC127F4}">
      <dgm:prSet/>
      <dgm:spPr/>
      <dgm:t>
        <a:bodyPr/>
        <a:lstStyle/>
        <a:p>
          <a:endParaRPr kumimoji="1" lang="ja-JP" altLang="en-US" sz="1800"/>
        </a:p>
      </dgm:t>
    </dgm:pt>
    <dgm:pt modelId="{F0E471B6-8F53-4D37-BEC6-6A140435AEAB}" type="pres">
      <dgm:prSet presAssocID="{00E5F191-A4AA-4E35-B09A-CC2C7044FDFB}" presName="linearFlow" presStyleCnt="0">
        <dgm:presLayoutVars>
          <dgm:resizeHandles val="exact"/>
        </dgm:presLayoutVars>
      </dgm:prSet>
      <dgm:spPr/>
    </dgm:pt>
    <dgm:pt modelId="{CBDF4948-3AFB-4C4A-952A-242D3D476963}" type="pres">
      <dgm:prSet presAssocID="{701F7CF3-B5DD-4A34-9265-66AD1834C185}" presName="node" presStyleLbl="node1" presStyleIdx="0" presStyleCnt="3" custScaleX="219777" custScaleY="65313" custLinFactY="-671" custLinFactNeighborX="647" custLinFactNeighborY="-100000">
        <dgm:presLayoutVars>
          <dgm:bulletEnabled val="1"/>
        </dgm:presLayoutVars>
      </dgm:prSet>
      <dgm:spPr/>
    </dgm:pt>
    <dgm:pt modelId="{2B1BF937-93A2-4F3C-AFE1-DCE3856761C2}" type="pres">
      <dgm:prSet presAssocID="{DE0E6250-081D-419D-A897-4D04B9FB2B3A}" presName="sibTrans" presStyleLbl="sibTrans2D1" presStyleIdx="0" presStyleCnt="2"/>
      <dgm:spPr/>
    </dgm:pt>
    <dgm:pt modelId="{8D146450-F419-44B7-BF12-EB06AE50AA8A}" type="pres">
      <dgm:prSet presAssocID="{DE0E6250-081D-419D-A897-4D04B9FB2B3A}" presName="connectorText" presStyleLbl="sibTrans2D1" presStyleIdx="0" presStyleCnt="2"/>
      <dgm:spPr/>
    </dgm:pt>
    <dgm:pt modelId="{08E730B5-662E-43E3-AC57-A2223CB75F38}" type="pres">
      <dgm:prSet presAssocID="{A32F9208-E8CF-4186-B522-73FE2E58328C}" presName="node" presStyleLbl="node1" presStyleIdx="1" presStyleCnt="3" custScaleX="217620" custScaleY="70413" custLinFactNeighborX="-204" custLinFactNeighborY="-2531">
        <dgm:presLayoutVars>
          <dgm:bulletEnabled val="1"/>
        </dgm:presLayoutVars>
      </dgm:prSet>
      <dgm:spPr/>
    </dgm:pt>
    <dgm:pt modelId="{BDCD73D9-A7A0-4F3F-826B-C4F11F98DDFA}" type="pres">
      <dgm:prSet presAssocID="{9A15C76F-75B2-4C2F-9406-F094617EAB38}" presName="sibTrans" presStyleLbl="sibTrans2D1" presStyleIdx="1" presStyleCnt="2"/>
      <dgm:spPr/>
    </dgm:pt>
    <dgm:pt modelId="{7ABDD3C9-C40D-4441-AA5A-BCC34A6146D3}" type="pres">
      <dgm:prSet presAssocID="{9A15C76F-75B2-4C2F-9406-F094617EAB38}" presName="connectorText" presStyleLbl="sibTrans2D1" presStyleIdx="1" presStyleCnt="2"/>
      <dgm:spPr/>
    </dgm:pt>
    <dgm:pt modelId="{452A9B16-702E-4624-A645-75AB2F8C1181}" type="pres">
      <dgm:prSet presAssocID="{27EF98E5-4531-46EB-966E-BF4FF631B829}" presName="node" presStyleLbl="node1" presStyleIdx="2" presStyleCnt="3" custScaleX="219777" custScaleY="83613" custLinFactNeighborX="-1552" custLinFactNeighborY="-3064">
        <dgm:presLayoutVars>
          <dgm:bulletEnabled val="1"/>
        </dgm:presLayoutVars>
      </dgm:prSet>
      <dgm:spPr/>
    </dgm:pt>
  </dgm:ptLst>
  <dgm:cxnLst>
    <dgm:cxn modelId="{D3792013-01BB-4D9A-85AE-A9ED65FF4EE6}" type="presOf" srcId="{27EF98E5-4531-46EB-966E-BF4FF631B829}" destId="{452A9B16-702E-4624-A645-75AB2F8C1181}" srcOrd="0" destOrd="0" presId="urn:microsoft.com/office/officeart/2005/8/layout/process2"/>
    <dgm:cxn modelId="{AFD1FF28-C6EF-45E3-8493-A2A91B79F8C3}" type="presOf" srcId="{A32F9208-E8CF-4186-B522-73FE2E58328C}" destId="{08E730B5-662E-43E3-AC57-A2223CB75F38}" srcOrd="0" destOrd="0" presId="urn:microsoft.com/office/officeart/2005/8/layout/process2"/>
    <dgm:cxn modelId="{97C8702F-1C7C-4F41-A095-250D1174AD15}" type="presOf" srcId="{DE0E6250-081D-419D-A897-4D04B9FB2B3A}" destId="{2B1BF937-93A2-4F3C-AFE1-DCE3856761C2}" srcOrd="0" destOrd="0" presId="urn:microsoft.com/office/officeart/2005/8/layout/process2"/>
    <dgm:cxn modelId="{D9F88A4D-E4AB-4841-BBE7-A610E3668AA5}" type="presOf" srcId="{701F7CF3-B5DD-4A34-9265-66AD1834C185}" destId="{CBDF4948-3AFB-4C4A-952A-242D3D476963}" srcOrd="0" destOrd="0" presId="urn:microsoft.com/office/officeart/2005/8/layout/process2"/>
    <dgm:cxn modelId="{F3A23F76-01EE-4F78-8867-5D122FBEDB86}" type="presOf" srcId="{9A15C76F-75B2-4C2F-9406-F094617EAB38}" destId="{BDCD73D9-A7A0-4F3F-826B-C4F11F98DDFA}" srcOrd="0" destOrd="0" presId="urn:microsoft.com/office/officeart/2005/8/layout/process2"/>
    <dgm:cxn modelId="{E79ECE9C-C192-477F-8843-E4D0F6CB09BC}" type="presOf" srcId="{9A15C76F-75B2-4C2F-9406-F094617EAB38}" destId="{7ABDD3C9-C40D-4441-AA5A-BCC34A6146D3}" srcOrd="1" destOrd="0" presId="urn:microsoft.com/office/officeart/2005/8/layout/process2"/>
    <dgm:cxn modelId="{1430D4A4-F944-481A-A324-E09FCD609D2A}" type="presOf" srcId="{DE0E6250-081D-419D-A897-4D04B9FB2B3A}" destId="{8D146450-F419-44B7-BF12-EB06AE50AA8A}" srcOrd="1" destOrd="0" presId="urn:microsoft.com/office/officeart/2005/8/layout/process2"/>
    <dgm:cxn modelId="{F5E118AB-9E0B-4EA5-9697-BAD9BEC127F4}" srcId="{00E5F191-A4AA-4E35-B09A-CC2C7044FDFB}" destId="{27EF98E5-4531-46EB-966E-BF4FF631B829}" srcOrd="2" destOrd="0" parTransId="{4E4F327E-00BD-4828-A599-AF0712ADF9DA}" sibTransId="{7E258F45-D0EC-41D4-8521-6A680A0990CF}"/>
    <dgm:cxn modelId="{CF3A7DAB-34C0-49DE-B8C1-09F489EE3968}" type="presOf" srcId="{00E5F191-A4AA-4E35-B09A-CC2C7044FDFB}" destId="{F0E471B6-8F53-4D37-BEC6-6A140435AEAB}" srcOrd="0" destOrd="0" presId="urn:microsoft.com/office/officeart/2005/8/layout/process2"/>
    <dgm:cxn modelId="{7B675BBA-2FC5-4414-A7EA-A1E14158FC1C}" srcId="{00E5F191-A4AA-4E35-B09A-CC2C7044FDFB}" destId="{A32F9208-E8CF-4186-B522-73FE2E58328C}" srcOrd="1" destOrd="0" parTransId="{5E2224B4-E31D-48B0-B76C-2A889DBCFE73}" sibTransId="{9A15C76F-75B2-4C2F-9406-F094617EAB38}"/>
    <dgm:cxn modelId="{085831F9-C7C2-4CCA-AFC4-ABBEDB290E72}" srcId="{00E5F191-A4AA-4E35-B09A-CC2C7044FDFB}" destId="{701F7CF3-B5DD-4A34-9265-66AD1834C185}" srcOrd="0" destOrd="0" parTransId="{B50D9304-30B4-42E2-9E1B-41ABE5A4EC01}" sibTransId="{DE0E6250-081D-419D-A897-4D04B9FB2B3A}"/>
    <dgm:cxn modelId="{684C821C-36C9-4B5E-97E8-5A8E72C68AE1}" type="presParOf" srcId="{F0E471B6-8F53-4D37-BEC6-6A140435AEAB}" destId="{CBDF4948-3AFB-4C4A-952A-242D3D476963}" srcOrd="0" destOrd="0" presId="urn:microsoft.com/office/officeart/2005/8/layout/process2"/>
    <dgm:cxn modelId="{A0DDF208-F039-41DA-88A4-6593AC28F950}" type="presParOf" srcId="{F0E471B6-8F53-4D37-BEC6-6A140435AEAB}" destId="{2B1BF937-93A2-4F3C-AFE1-DCE3856761C2}" srcOrd="1" destOrd="0" presId="urn:microsoft.com/office/officeart/2005/8/layout/process2"/>
    <dgm:cxn modelId="{FA1FF4D8-30DC-4540-9DA4-2BDAE093088C}" type="presParOf" srcId="{2B1BF937-93A2-4F3C-AFE1-DCE3856761C2}" destId="{8D146450-F419-44B7-BF12-EB06AE50AA8A}" srcOrd="0" destOrd="0" presId="urn:microsoft.com/office/officeart/2005/8/layout/process2"/>
    <dgm:cxn modelId="{C8ED6E73-A61F-4FB5-9EE4-726816F3E585}" type="presParOf" srcId="{F0E471B6-8F53-4D37-BEC6-6A140435AEAB}" destId="{08E730B5-662E-43E3-AC57-A2223CB75F38}" srcOrd="2" destOrd="0" presId="urn:microsoft.com/office/officeart/2005/8/layout/process2"/>
    <dgm:cxn modelId="{0512E13E-3961-4F2A-A494-F8FA70EDFDF8}" type="presParOf" srcId="{F0E471B6-8F53-4D37-BEC6-6A140435AEAB}" destId="{BDCD73D9-A7A0-4F3F-826B-C4F11F98DDFA}" srcOrd="3" destOrd="0" presId="urn:microsoft.com/office/officeart/2005/8/layout/process2"/>
    <dgm:cxn modelId="{A5FD4253-E3E7-47B9-9008-B5829E8205C4}" type="presParOf" srcId="{BDCD73D9-A7A0-4F3F-826B-C4F11F98DDFA}" destId="{7ABDD3C9-C40D-4441-AA5A-BCC34A6146D3}" srcOrd="0" destOrd="0" presId="urn:microsoft.com/office/officeart/2005/8/layout/process2"/>
    <dgm:cxn modelId="{02E2A571-9B0E-4E7F-B407-E1D51F294370}" type="presParOf" srcId="{F0E471B6-8F53-4D37-BEC6-6A140435AEAB}" destId="{452A9B16-702E-4624-A645-75AB2F8C1181}" srcOrd="4" destOrd="0" presId="urn:microsoft.com/office/officeart/2005/8/layout/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80B2C-86B8-42BC-8216-79B35DCA3F4E}">
      <dsp:nvSpPr>
        <dsp:cNvPr id="0" name=""/>
        <dsp:cNvSpPr/>
      </dsp:nvSpPr>
      <dsp:spPr>
        <a:xfrm>
          <a:off x="0" y="35754"/>
          <a:ext cx="6214291" cy="4029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latin typeface="UD デジタル 教科書体 NK-R" panose="02020400000000000000" pitchFamily="18" charset="-128"/>
              <a:ea typeface="UD デジタル 教科書体 NK-R" panose="02020400000000000000" pitchFamily="18" charset="-128"/>
            </a:rPr>
            <a:t>皮下には無数の毛細血管が走っている</a:t>
          </a:r>
        </a:p>
      </dsp:txBody>
      <dsp:txXfrm>
        <a:off x="11802" y="47556"/>
        <a:ext cx="6190687" cy="379358"/>
      </dsp:txXfrm>
    </dsp:sp>
    <dsp:sp modelId="{1CD5E722-D9EC-447F-BA6C-ACCA281D3DF6}">
      <dsp:nvSpPr>
        <dsp:cNvPr id="0" name=""/>
        <dsp:cNvSpPr/>
      </dsp:nvSpPr>
      <dsp:spPr>
        <a:xfrm rot="5331868">
          <a:off x="3043822" y="432586"/>
          <a:ext cx="138286" cy="196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kumimoji="1" lang="ja-JP" altLang="en-US" sz="1800" b="1" kern="1200"/>
        </a:p>
      </dsp:txBody>
      <dsp:txXfrm rot="-5400000">
        <a:off x="3053573" y="461749"/>
        <a:ext cx="117963" cy="96800"/>
      </dsp:txXfrm>
    </dsp:sp>
    <dsp:sp modelId="{FC520F2D-C1C0-4254-BC00-C5B09FC71F4A}">
      <dsp:nvSpPr>
        <dsp:cNvPr id="0" name=""/>
        <dsp:cNvSpPr/>
      </dsp:nvSpPr>
      <dsp:spPr>
        <a:xfrm>
          <a:off x="0" y="623062"/>
          <a:ext cx="6238145" cy="4317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latin typeface="UD デジタル 教科書体 NK-R" panose="02020400000000000000" pitchFamily="18" charset="-128"/>
              <a:ea typeface="UD デジタル 教科書体 NK-R" panose="02020400000000000000" pitchFamily="18" charset="-128"/>
            </a:rPr>
            <a:t>吸引することで局所的に刺激を与え、巡りを活発にする</a:t>
          </a:r>
        </a:p>
      </dsp:txBody>
      <dsp:txXfrm>
        <a:off x="12647" y="635709"/>
        <a:ext cx="6212851" cy="406490"/>
      </dsp:txXfrm>
    </dsp:sp>
    <dsp:sp modelId="{F895C620-C06E-4432-8791-BF9303EFD0AB}">
      <dsp:nvSpPr>
        <dsp:cNvPr id="0" name=""/>
        <dsp:cNvSpPr/>
      </dsp:nvSpPr>
      <dsp:spPr>
        <a:xfrm rot="5400000">
          <a:off x="3037153" y="1065769"/>
          <a:ext cx="163837" cy="196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kumimoji="1" lang="ja-JP" altLang="en-US" sz="1800" b="1" kern="1200"/>
        </a:p>
      </dsp:txBody>
      <dsp:txXfrm rot="-5400000">
        <a:off x="3060091" y="1082153"/>
        <a:ext cx="117963" cy="114686"/>
      </dsp:txXfrm>
    </dsp:sp>
    <dsp:sp modelId="{3F76B66C-641F-47ED-8F02-0BBEB32EC661}">
      <dsp:nvSpPr>
        <dsp:cNvPr id="0" name=""/>
        <dsp:cNvSpPr/>
      </dsp:nvSpPr>
      <dsp:spPr>
        <a:xfrm>
          <a:off x="-11141" y="1273296"/>
          <a:ext cx="6260428" cy="4317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latin typeface="UD デジタル 教科書体 NK-R" panose="02020400000000000000" pitchFamily="18" charset="-128"/>
              <a:ea typeface="UD デジタル 教科書体 NK-R" panose="02020400000000000000" pitchFamily="18" charset="-128"/>
            </a:rPr>
            <a:t>吸引することで毛細血管に血液が行き渡りやすくなる</a:t>
          </a:r>
        </a:p>
      </dsp:txBody>
      <dsp:txXfrm>
        <a:off x="1506" y="1285943"/>
        <a:ext cx="6235134" cy="406490"/>
      </dsp:txXfrm>
    </dsp:sp>
    <dsp:sp modelId="{F6854353-6472-42BD-81CD-F2E8BAC01AC0}">
      <dsp:nvSpPr>
        <dsp:cNvPr id="0" name=""/>
        <dsp:cNvSpPr/>
      </dsp:nvSpPr>
      <dsp:spPr>
        <a:xfrm rot="5400000">
          <a:off x="3036534" y="1716828"/>
          <a:ext cx="165075" cy="196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kumimoji="1" lang="ja-JP" altLang="en-US" sz="1800" b="1" kern="1200"/>
        </a:p>
      </dsp:txBody>
      <dsp:txXfrm rot="-5400000">
        <a:off x="3060090" y="1732593"/>
        <a:ext cx="117963" cy="115553"/>
      </dsp:txXfrm>
    </dsp:sp>
    <dsp:sp modelId="{608EADA8-7809-46A9-AF78-8AB7C3AC3AC0}">
      <dsp:nvSpPr>
        <dsp:cNvPr id="0" name=""/>
        <dsp:cNvSpPr/>
      </dsp:nvSpPr>
      <dsp:spPr>
        <a:xfrm>
          <a:off x="11141" y="1925181"/>
          <a:ext cx="6215861" cy="4317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latin typeface="UD デジタル 教科書体 NK-R" panose="02020400000000000000" pitchFamily="18" charset="-128"/>
              <a:ea typeface="UD デジタル 教科書体 NK-R" panose="02020400000000000000" pitchFamily="18" charset="-128"/>
            </a:rPr>
            <a:t>巡りが改善、無駄なものが流れやすくなり凸凹が小さくなる</a:t>
          </a:r>
        </a:p>
      </dsp:txBody>
      <dsp:txXfrm>
        <a:off x="23788" y="1937828"/>
        <a:ext cx="6190567" cy="406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F4948-3AFB-4C4A-952A-242D3D476963}">
      <dsp:nvSpPr>
        <dsp:cNvPr id="0" name=""/>
        <dsp:cNvSpPr/>
      </dsp:nvSpPr>
      <dsp:spPr>
        <a:xfrm>
          <a:off x="4230" y="0"/>
          <a:ext cx="5644788" cy="41937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latin typeface="UD デジタル 教科書体 NK-R" panose="02020400000000000000" pitchFamily="18" charset="-128"/>
              <a:ea typeface="UD デジタル 教科書体 NK-R" panose="02020400000000000000" pitchFamily="18" charset="-128"/>
            </a:rPr>
            <a:t>皮膚を深部から強力につまみ上げる</a:t>
          </a:r>
        </a:p>
      </dsp:txBody>
      <dsp:txXfrm>
        <a:off x="16513" y="12283"/>
        <a:ext cx="5620222" cy="394811"/>
      </dsp:txXfrm>
    </dsp:sp>
    <dsp:sp modelId="{2B1BF937-93A2-4F3C-AFE1-DCE3856761C2}">
      <dsp:nvSpPr>
        <dsp:cNvPr id="0" name=""/>
        <dsp:cNvSpPr/>
      </dsp:nvSpPr>
      <dsp:spPr>
        <a:xfrm rot="5433702">
          <a:off x="2705103" y="432128"/>
          <a:ext cx="235847" cy="2889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p>
      </dsp:txBody>
      <dsp:txXfrm rot="-5400000">
        <a:off x="2736690" y="458679"/>
        <a:ext cx="173368" cy="165093"/>
      </dsp:txXfrm>
    </dsp:sp>
    <dsp:sp modelId="{08E730B5-662E-43E3-AC57-A2223CB75F38}">
      <dsp:nvSpPr>
        <dsp:cNvPr id="0" name=""/>
        <dsp:cNvSpPr/>
      </dsp:nvSpPr>
      <dsp:spPr>
        <a:xfrm>
          <a:off x="24576" y="733825"/>
          <a:ext cx="5589387" cy="4521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latin typeface="UD デジタル 教科書体 NK-R" panose="02020400000000000000" pitchFamily="18" charset="-128"/>
              <a:ea typeface="UD デジタル 教科書体 NK-R" panose="02020400000000000000" pitchFamily="18" charset="-128"/>
            </a:rPr>
            <a:t>巡りを活発にし、凸凹肌や筋肉疲労をやわらげる</a:t>
          </a:r>
        </a:p>
      </dsp:txBody>
      <dsp:txXfrm>
        <a:off x="37818" y="747067"/>
        <a:ext cx="5562903" cy="425640"/>
      </dsp:txXfrm>
    </dsp:sp>
    <dsp:sp modelId="{BDCD73D9-A7A0-4F3F-826B-C4F11F98DDFA}">
      <dsp:nvSpPr>
        <dsp:cNvPr id="0" name=""/>
        <dsp:cNvSpPr/>
      </dsp:nvSpPr>
      <dsp:spPr>
        <a:xfrm rot="5386803">
          <a:off x="2700997" y="1201147"/>
          <a:ext cx="239507" cy="2889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p>
      </dsp:txBody>
      <dsp:txXfrm rot="-5400000">
        <a:off x="2733929" y="1225866"/>
        <a:ext cx="173368" cy="167655"/>
      </dsp:txXfrm>
    </dsp:sp>
    <dsp:sp modelId="{452A9B16-702E-4624-A645-75AB2F8C1181}">
      <dsp:nvSpPr>
        <dsp:cNvPr id="0" name=""/>
        <dsp:cNvSpPr/>
      </dsp:nvSpPr>
      <dsp:spPr>
        <a:xfrm>
          <a:off x="0" y="1505291"/>
          <a:ext cx="5644788" cy="53688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latin typeface="UD デジタル 教科書体 NK-R" panose="02020400000000000000" pitchFamily="18" charset="-128"/>
              <a:ea typeface="UD デジタル 教科書体 NK-R" panose="02020400000000000000" pitchFamily="18" charset="-128"/>
            </a:rPr>
            <a:t>鈍くなっている巡りを活発にし無駄なものを流しやすくする</a:t>
          </a:r>
        </a:p>
      </dsp:txBody>
      <dsp:txXfrm>
        <a:off x="15725" y="1521016"/>
        <a:ext cx="5613338" cy="5054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ja-JP" altLang="en-US"/>
              <a:t>マスター タイトルの書式設定</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3063061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155113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600351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4006353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192656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94095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ja-JP" altLang="en-US"/>
              <a:t>マスター テキストの書式設定</a:t>
            </a:r>
          </a:p>
        </p:txBody>
      </p:sp>
      <p:sp>
        <p:nvSpPr>
          <p:cNvPr id="4" name="Content Placeholder 3"/>
          <p:cNvSpPr>
            <a:spLocks noGrp="1"/>
          </p:cNvSpPr>
          <p:nvPr>
            <p:ph sz="half" idx="2"/>
          </p:nvPr>
        </p:nvSpPr>
        <p:spPr>
          <a:xfrm>
            <a:off x="1259683" y="3757613"/>
            <a:ext cx="7736681" cy="55268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ja-JP" altLang="en-US"/>
              <a:t>マスター テキストの書式設定</a:t>
            </a:r>
          </a:p>
        </p:txBody>
      </p:sp>
      <p:sp>
        <p:nvSpPr>
          <p:cNvPr id="6" name="Content Placeholder 5"/>
          <p:cNvSpPr>
            <a:spLocks noGrp="1"/>
          </p:cNvSpPr>
          <p:nvPr>
            <p:ph sz="quarter" idx="4"/>
          </p:nvPr>
        </p:nvSpPr>
        <p:spPr>
          <a:xfrm>
            <a:off x="9258300" y="3757613"/>
            <a:ext cx="7774782" cy="55268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ja-JP" altLang="en-US"/>
          </a:p>
        </p:txBody>
      </p:sp>
      <p:sp>
        <p:nvSpPr>
          <p:cNvPr id="9" name="Slide Number Placeholder 8"/>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1773051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10/11/2024</a:t>
            </a:fld>
            <a:endParaRPr lang="en-US"/>
          </a:p>
        </p:txBody>
      </p:sp>
      <p:sp>
        <p:nvSpPr>
          <p:cNvPr id="4" name="Footer Placeholder 3"/>
          <p:cNvSpPr>
            <a:spLocks noGrp="1"/>
          </p:cNvSpPr>
          <p:nvPr>
            <p:ph type="ftr" sz="quarter" idx="11"/>
          </p:nvPr>
        </p:nvSpPr>
        <p:spPr/>
        <p:txBody>
          <a:bodyPr/>
          <a:lstStyle/>
          <a:p>
            <a:endParaRPr lang="ja-JP" altLang="en-US"/>
          </a:p>
        </p:txBody>
      </p:sp>
      <p:sp>
        <p:nvSpPr>
          <p:cNvPr id="5" name="Slide Number Placeholder 4"/>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070828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1C00F-3FD5-4754-A3AD-74B408E6DB75}" type="datetimeFigureOut">
              <a:rPr kumimoji="1" lang="ja-JP" altLang="en-US" smtClean="0"/>
              <a:t>2024/10/11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1E3DFEF-A6E3-4CF5-93DB-34C9B346B191}" type="slidenum">
              <a:rPr kumimoji="1" lang="ja-JP" altLang="en-US" smtClean="0"/>
              <a:t>‹#›</a:t>
            </a:fld>
            <a:endParaRPr kumimoji="1" lang="ja-JP" altLang="en-US"/>
          </a:p>
        </p:txBody>
      </p:sp>
    </p:spTree>
    <p:extLst>
      <p:ext uri="{BB962C8B-B14F-4D97-AF65-F5344CB8AC3E}">
        <p14:creationId xmlns:p14="http://schemas.microsoft.com/office/powerpoint/2010/main" val="315102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ja-JP" altLang="en-US"/>
              <a:t>マスター タイトルの書式設定</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1255792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3197755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t>10/11/2024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ja-JP" alt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85838199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1371600" rtl="0" eaLnBrk="1" latinLnBrk="0" hangingPunct="1">
        <a:lnSpc>
          <a:spcPct val="90000"/>
        </a:lnSpc>
        <a:spcBef>
          <a:spcPct val="0"/>
        </a:spcBef>
        <a:buNone/>
        <a:defRPr kumimoji="1"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kumimoji="1"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en-US"/>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7.jp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8.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7.pn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1.png"/><Relationship Id="rId7"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ja.wikipedia.org/wiki/%E3%83%95%E3%83%A9%E3%83%B3%E3%82%B9%E3%81%AE%E5%9B%BD%E6%97%97" TargetMode="External"/><Relationship Id="rId5" Type="http://schemas.openxmlformats.org/officeDocument/2006/relationships/image" Target="../media/image12.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pxfuel.com/ja/search?q=%E8%A7%A3%E5%89%96%E5%AD%A6" TargetMode="Externa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diagramDrawing" Target="../diagrams/drawing2.xml"/><Relationship Id="rId1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17" Type="http://schemas.openxmlformats.org/officeDocument/2006/relationships/image" Target="../media/image25.png"/><Relationship Id="rId2" Type="http://schemas.openxmlformats.org/officeDocument/2006/relationships/image" Target="../media/image21.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image" Target="../media/image23.jpeg"/><Relationship Id="rId10" Type="http://schemas.openxmlformats.org/officeDocument/2006/relationships/diagramLayout" Target="../diagrams/layout2.xml"/><Relationship Id="rId19" Type="http://schemas.openxmlformats.org/officeDocument/2006/relationships/image" Target="../media/image17.jpg"/><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1F1F0"/>
          </a:solidFill>
        </p:spPr>
        <p:txBody>
          <a:bodyPr wrap="square" lIns="0" tIns="0" rIns="0" bIns="0" rtlCol="0"/>
          <a:lstStyle/>
          <a:p>
            <a:endParaRPr dirty="0"/>
          </a:p>
        </p:txBody>
      </p:sp>
      <p:grpSp>
        <p:nvGrpSpPr>
          <p:cNvPr id="3" name="object 3"/>
          <p:cNvGrpSpPr/>
          <p:nvPr/>
        </p:nvGrpSpPr>
        <p:grpSpPr>
          <a:xfrm>
            <a:off x="1579" y="0"/>
            <a:ext cx="18286421" cy="10286999"/>
            <a:chOff x="1579" y="0"/>
            <a:chExt cx="18286421" cy="10286999"/>
          </a:xfrm>
        </p:grpSpPr>
        <p:pic>
          <p:nvPicPr>
            <p:cNvPr id="4" name="object 4"/>
            <p:cNvPicPr/>
            <p:nvPr/>
          </p:nvPicPr>
          <p:blipFill>
            <a:blip r:embed="rId2" cstate="print"/>
            <a:stretch>
              <a:fillRect/>
            </a:stretch>
          </p:blipFill>
          <p:spPr>
            <a:xfrm>
              <a:off x="7696200" y="3345612"/>
              <a:ext cx="9718086" cy="6662314"/>
            </a:xfrm>
            <a:prstGeom prst="rect">
              <a:avLst/>
            </a:prstGeom>
          </p:spPr>
        </p:pic>
        <p:pic>
          <p:nvPicPr>
            <p:cNvPr id="5" name="object 5"/>
            <p:cNvPicPr/>
            <p:nvPr/>
          </p:nvPicPr>
          <p:blipFill>
            <a:blip r:embed="rId3" cstate="print"/>
            <a:stretch>
              <a:fillRect/>
            </a:stretch>
          </p:blipFill>
          <p:spPr>
            <a:xfrm>
              <a:off x="11786547" y="3349653"/>
              <a:ext cx="6499447" cy="6933305"/>
            </a:xfrm>
            <a:prstGeom prst="rect">
              <a:avLst/>
            </a:prstGeom>
          </p:spPr>
        </p:pic>
        <p:pic>
          <p:nvPicPr>
            <p:cNvPr id="6" name="object 6"/>
            <p:cNvPicPr/>
            <p:nvPr/>
          </p:nvPicPr>
          <p:blipFill>
            <a:blip r:embed="rId4" cstate="print"/>
            <a:stretch>
              <a:fillRect/>
            </a:stretch>
          </p:blipFill>
          <p:spPr>
            <a:xfrm>
              <a:off x="10014702" y="5784817"/>
              <a:ext cx="8273298" cy="4502182"/>
            </a:xfrm>
            <a:prstGeom prst="rect">
              <a:avLst/>
            </a:prstGeom>
          </p:spPr>
        </p:pic>
        <p:pic>
          <p:nvPicPr>
            <p:cNvPr id="8" name="object 8"/>
            <p:cNvPicPr/>
            <p:nvPr/>
          </p:nvPicPr>
          <p:blipFill>
            <a:blip r:embed="rId5" cstate="print"/>
            <a:stretch>
              <a:fillRect/>
            </a:stretch>
          </p:blipFill>
          <p:spPr>
            <a:xfrm>
              <a:off x="1579" y="0"/>
              <a:ext cx="8693878" cy="5365973"/>
            </a:xfrm>
            <a:prstGeom prst="rect">
              <a:avLst/>
            </a:prstGeom>
          </p:spPr>
        </p:pic>
        <p:pic>
          <p:nvPicPr>
            <p:cNvPr id="9" name="object 9"/>
            <p:cNvPicPr/>
            <p:nvPr/>
          </p:nvPicPr>
          <p:blipFill>
            <a:blip r:embed="rId6" cstate="print"/>
            <a:stretch>
              <a:fillRect/>
            </a:stretch>
          </p:blipFill>
          <p:spPr>
            <a:xfrm>
              <a:off x="3659" y="0"/>
              <a:ext cx="8215090" cy="8559692"/>
            </a:xfrm>
            <a:prstGeom prst="rect">
              <a:avLst/>
            </a:prstGeom>
          </p:spPr>
        </p:pic>
      </p:grpSp>
      <p:sp>
        <p:nvSpPr>
          <p:cNvPr id="14" name="object 14"/>
          <p:cNvSpPr txBox="1">
            <a:spLocks noGrp="1"/>
          </p:cNvSpPr>
          <p:nvPr>
            <p:ph type="title"/>
          </p:nvPr>
        </p:nvSpPr>
        <p:spPr>
          <a:xfrm>
            <a:off x="1503474" y="3253160"/>
            <a:ext cx="5085225" cy="1122102"/>
          </a:xfrm>
          <a:prstGeom prst="rect">
            <a:avLst/>
          </a:prstGeom>
        </p:spPr>
        <p:txBody>
          <a:bodyPr vert="horz" wrap="square" lIns="0" tIns="13970" rIns="0" bIns="0" rtlCol="0">
            <a:spAutoFit/>
          </a:bodyPr>
          <a:lstStyle/>
          <a:p>
            <a:pPr marL="12700">
              <a:lnSpc>
                <a:spcPct val="100000"/>
              </a:lnSpc>
              <a:spcBef>
                <a:spcPts val="110"/>
              </a:spcBef>
            </a:pPr>
            <a:r>
              <a:rPr sz="3600" spc="-275" dirty="0" err="1">
                <a:latin typeface="UD デジタル 教科書体 NK-R" panose="02020400000000000000" pitchFamily="18" charset="-128"/>
                <a:ea typeface="UD デジタル 教科書体 NK-R" panose="02020400000000000000" pitchFamily="18" charset="-128"/>
              </a:rPr>
              <a:t>フランス</a:t>
            </a:r>
            <a:r>
              <a:rPr lang="ja-JP" altLang="en-US" sz="3600" spc="10" dirty="0">
                <a:latin typeface="UD デジタル 教科書体 NK-R" panose="02020400000000000000" pitchFamily="18" charset="-128"/>
                <a:ea typeface="UD デジタル 教科書体 NK-R" panose="02020400000000000000" pitchFamily="18" charset="-128"/>
              </a:rPr>
              <a:t>発</a:t>
            </a:r>
            <a:br>
              <a:rPr lang="en-US" sz="3600" spc="10" dirty="0">
                <a:latin typeface="UD デジタル 教科書体 NK-R" panose="02020400000000000000" pitchFamily="18" charset="-128"/>
                <a:ea typeface="UD デジタル 教科書体 NK-R" panose="02020400000000000000" pitchFamily="18" charset="-128"/>
              </a:rPr>
            </a:br>
            <a:r>
              <a:rPr lang="ja-JP" altLang="en-US" sz="3600" spc="10" dirty="0">
                <a:latin typeface="UD デジタル 教科書体 NK-R" panose="02020400000000000000" pitchFamily="18" charset="-128"/>
                <a:ea typeface="UD デジタル 教科書体 NK-R" panose="02020400000000000000" pitchFamily="18" charset="-128"/>
              </a:rPr>
              <a:t>全身吸引式トリートメント</a:t>
            </a:r>
            <a:endParaRPr sz="3600" dirty="0">
              <a:latin typeface="UD デジタル 教科書体 NK-R" panose="02020400000000000000" pitchFamily="18" charset="-128"/>
              <a:ea typeface="UD デジタル 教科書体 NK-R" panose="02020400000000000000" pitchFamily="18" charset="-128"/>
            </a:endParaRPr>
          </a:p>
        </p:txBody>
      </p:sp>
      <p:sp>
        <p:nvSpPr>
          <p:cNvPr id="15" name="object 15"/>
          <p:cNvSpPr txBox="1"/>
          <p:nvPr/>
        </p:nvSpPr>
        <p:spPr>
          <a:xfrm>
            <a:off x="1438562" y="4912106"/>
            <a:ext cx="13302053" cy="1999265"/>
          </a:xfrm>
          <a:prstGeom prst="rect">
            <a:avLst/>
          </a:prstGeom>
        </p:spPr>
        <p:txBody>
          <a:bodyPr vert="horz" wrap="square" lIns="0" tIns="196850" rIns="0" bIns="0" rtlCol="0">
            <a:spAutoFit/>
          </a:bodyPr>
          <a:lstStyle/>
          <a:p>
            <a:pPr marL="12700">
              <a:lnSpc>
                <a:spcPct val="100000"/>
              </a:lnSpc>
              <a:spcBef>
                <a:spcPts val="1455"/>
              </a:spcBef>
            </a:pPr>
            <a:r>
              <a:rPr sz="8000" spc="310" dirty="0" err="1">
                <a:solidFill>
                  <a:srgbClr val="414141"/>
                </a:solidFill>
                <a:latin typeface="Calibri"/>
                <a:cs typeface="Calibri"/>
              </a:rPr>
              <a:t>SkinExpert</a:t>
            </a:r>
            <a:r>
              <a:rPr sz="4400" spc="310" dirty="0" err="1">
                <a:solidFill>
                  <a:srgbClr val="414141"/>
                </a:solidFill>
                <a:latin typeface="UD デジタル 教科書体 NK-R" panose="02020400000000000000" pitchFamily="18" charset="-128"/>
                <a:ea typeface="UD デジタル 教科書体 NK-R" panose="02020400000000000000" pitchFamily="18" charset="-128"/>
                <a:cs typeface="SimSun"/>
              </a:rPr>
              <a:t>（</a:t>
            </a:r>
            <a:r>
              <a:rPr sz="4400" spc="-275" dirty="0" err="1">
                <a:solidFill>
                  <a:srgbClr val="414141"/>
                </a:solidFill>
                <a:latin typeface="UD デジタル 教科書体 NK-R" panose="02020400000000000000" pitchFamily="18" charset="-128"/>
                <a:ea typeface="UD デジタル 教科書体 NK-R" panose="02020400000000000000" pitchFamily="18" charset="-128"/>
                <a:cs typeface="SimSun"/>
              </a:rPr>
              <a:t>スキンエキスパート</a:t>
            </a:r>
            <a:r>
              <a:rPr sz="4400" spc="10" dirty="0">
                <a:solidFill>
                  <a:srgbClr val="414141"/>
                </a:solidFill>
                <a:latin typeface="UD デジタル 教科書体 NK-R" panose="02020400000000000000" pitchFamily="18" charset="-128"/>
                <a:ea typeface="UD デジタル 教科書体 NK-R" panose="02020400000000000000" pitchFamily="18" charset="-128"/>
                <a:cs typeface="SimSun"/>
              </a:rPr>
              <a:t>）</a:t>
            </a:r>
            <a:endParaRPr sz="4400" dirty="0">
              <a:latin typeface="UD デジタル 教科書体 NK-R" panose="02020400000000000000" pitchFamily="18" charset="-128"/>
              <a:ea typeface="UD デジタル 教科書体 NK-R" panose="02020400000000000000" pitchFamily="18" charset="-128"/>
              <a:cs typeface="SimSun"/>
            </a:endParaRPr>
          </a:p>
          <a:p>
            <a:pPr marL="12700">
              <a:lnSpc>
                <a:spcPct val="100000"/>
              </a:lnSpc>
              <a:spcBef>
                <a:spcPts val="550"/>
              </a:spcBef>
              <a:tabLst>
                <a:tab pos="3852545" algn="l"/>
              </a:tabLst>
            </a:pPr>
            <a:r>
              <a:rPr sz="3200" spc="15" dirty="0">
                <a:solidFill>
                  <a:srgbClr val="F04EF0"/>
                </a:solidFill>
                <a:latin typeface="UD デジタル 教科書体 NK-R" panose="02020400000000000000" pitchFamily="18" charset="-128"/>
                <a:ea typeface="UD デジタル 教科書体 NK-R" panose="02020400000000000000" pitchFamily="18" charset="-128"/>
                <a:cs typeface="SimSun"/>
              </a:rPr>
              <a:t>ほぐす</a:t>
            </a:r>
            <a:r>
              <a:rPr sz="3200" spc="15" dirty="0">
                <a:solidFill>
                  <a:srgbClr val="F04EF0"/>
                </a:solidFill>
                <a:latin typeface="UD デジタル 教科書体 NK-R" panose="02020400000000000000" pitchFamily="18" charset="-128"/>
                <a:ea typeface="UD デジタル 教科書体 NK-R" panose="02020400000000000000" pitchFamily="18" charset="-128"/>
                <a:cs typeface="Microsoft JhengHei"/>
              </a:rPr>
              <a:t>・</a:t>
            </a:r>
            <a:r>
              <a:rPr sz="3200" spc="15" dirty="0">
                <a:solidFill>
                  <a:srgbClr val="F04EF0"/>
                </a:solidFill>
                <a:latin typeface="UD デジタル 教科書体 NK-R" panose="02020400000000000000" pitchFamily="18" charset="-128"/>
                <a:ea typeface="UD デジタル 教科書体 NK-R" panose="02020400000000000000" pitchFamily="18" charset="-128"/>
                <a:cs typeface="SimSun"/>
              </a:rPr>
              <a:t>流す</a:t>
            </a:r>
            <a:r>
              <a:rPr sz="3200" spc="15" dirty="0">
                <a:solidFill>
                  <a:srgbClr val="F04EF0"/>
                </a:solidFill>
                <a:latin typeface="UD デジタル 教科書体 NK-R" panose="02020400000000000000" pitchFamily="18" charset="-128"/>
                <a:ea typeface="UD デジタル 教科書体 NK-R" panose="02020400000000000000" pitchFamily="18" charset="-128"/>
                <a:cs typeface="Microsoft JhengHei"/>
              </a:rPr>
              <a:t>・</a:t>
            </a:r>
            <a:r>
              <a:rPr sz="3200" spc="15" dirty="0">
                <a:solidFill>
                  <a:srgbClr val="F04EF0"/>
                </a:solidFill>
                <a:latin typeface="UD デジタル 教科書体 NK-R" panose="02020400000000000000" pitchFamily="18" charset="-128"/>
                <a:ea typeface="UD デジタル 教科書体 NK-R" panose="02020400000000000000" pitchFamily="18" charset="-128"/>
                <a:cs typeface="SimSun"/>
              </a:rPr>
              <a:t>巡らせ</a:t>
            </a:r>
            <a:r>
              <a:rPr sz="3200" spc="20" dirty="0">
                <a:solidFill>
                  <a:srgbClr val="F04EF0"/>
                </a:solidFill>
                <a:latin typeface="UD デジタル 教科書体 NK-R" panose="02020400000000000000" pitchFamily="18" charset="-128"/>
                <a:ea typeface="UD デジタル 教科書体 NK-R" panose="02020400000000000000" pitchFamily="18" charset="-128"/>
                <a:cs typeface="SimSun"/>
              </a:rPr>
              <a:t>る</a:t>
            </a:r>
            <a:r>
              <a:rPr sz="3200" dirty="0">
                <a:solidFill>
                  <a:srgbClr val="F04EF0"/>
                </a:solidFill>
                <a:latin typeface="UD デジタル 教科書体 NK-R" panose="02020400000000000000" pitchFamily="18" charset="-128"/>
                <a:ea typeface="UD デジタル 教科書体 NK-R" panose="02020400000000000000" pitchFamily="18" charset="-128"/>
                <a:cs typeface="SimSun"/>
              </a:rPr>
              <a:t>	</a:t>
            </a:r>
            <a:r>
              <a:rPr sz="3200" b="1" spc="215" dirty="0">
                <a:solidFill>
                  <a:srgbClr val="F04EF0"/>
                </a:solidFill>
                <a:latin typeface="UD デジタル 教科書体 NK-R" panose="02020400000000000000" pitchFamily="18" charset="-128"/>
                <a:ea typeface="UD デジタル 教科書体 NK-R" panose="02020400000000000000" pitchFamily="18" charset="-128"/>
                <a:cs typeface="Calibri"/>
              </a:rPr>
              <a:t>3</a:t>
            </a:r>
            <a:r>
              <a:rPr sz="3200" spc="15" dirty="0">
                <a:solidFill>
                  <a:srgbClr val="F04EF0"/>
                </a:solidFill>
                <a:latin typeface="UD デジタル 教科書体 NK-R" panose="02020400000000000000" pitchFamily="18" charset="-128"/>
                <a:ea typeface="UD デジタル 教科書体 NK-R" panose="02020400000000000000" pitchFamily="18" charset="-128"/>
                <a:cs typeface="SimSun"/>
              </a:rPr>
              <a:t>つの作</a:t>
            </a:r>
            <a:r>
              <a:rPr sz="3200" spc="15" dirty="0">
                <a:solidFill>
                  <a:srgbClr val="F04EF0"/>
                </a:solidFill>
                <a:latin typeface="UD デジタル 教科書体 NK-R" panose="02020400000000000000" pitchFamily="18" charset="-128"/>
                <a:ea typeface="UD デジタル 教科書体 NK-R" panose="02020400000000000000" pitchFamily="18" charset="-128"/>
                <a:cs typeface="Microsoft JhengHei"/>
              </a:rPr>
              <a:t>⽤</a:t>
            </a:r>
            <a:r>
              <a:rPr sz="3200" spc="15" dirty="0">
                <a:solidFill>
                  <a:srgbClr val="F04EF0"/>
                </a:solidFill>
                <a:latin typeface="UD デジタル 教科書体 NK-R" panose="02020400000000000000" pitchFamily="18" charset="-128"/>
                <a:ea typeface="UD デジタル 教科書体 NK-R" panose="02020400000000000000" pitchFamily="18" charset="-128"/>
                <a:cs typeface="SimSun"/>
              </a:rPr>
              <a:t>で</a:t>
            </a:r>
            <a:r>
              <a:rPr lang="en-US" altLang="ja-JP" sz="3200" spc="15" dirty="0">
                <a:solidFill>
                  <a:srgbClr val="F04EF0"/>
                </a:solidFill>
                <a:latin typeface="UD デジタル 教科書体 NK-R" panose="02020400000000000000" pitchFamily="18" charset="-128"/>
                <a:ea typeface="UD デジタル 教科書体 NK-R" panose="02020400000000000000" pitchFamily="18" charset="-128"/>
                <a:cs typeface="SimSun"/>
              </a:rPr>
              <a:t>BODY</a:t>
            </a:r>
            <a:r>
              <a:rPr lang="ja-JP" altLang="en-US" sz="3200" spc="15" dirty="0">
                <a:solidFill>
                  <a:srgbClr val="F04EF0"/>
                </a:solidFill>
                <a:latin typeface="UD デジタル 教科書体 NK-R" panose="02020400000000000000" pitchFamily="18" charset="-128"/>
                <a:ea typeface="UD デジタル 教科書体 NK-R" panose="02020400000000000000" pitchFamily="18" charset="-128"/>
                <a:cs typeface="SimSun"/>
              </a:rPr>
              <a:t>と</a:t>
            </a:r>
            <a:r>
              <a:rPr lang="en-US" altLang="ja-JP" sz="3200" spc="15" dirty="0">
                <a:solidFill>
                  <a:srgbClr val="F04EF0"/>
                </a:solidFill>
                <a:latin typeface="UD デジタル 教科書体 NK-R" panose="02020400000000000000" pitchFamily="18" charset="-128"/>
                <a:ea typeface="UD デジタル 教科書体 NK-R" panose="02020400000000000000" pitchFamily="18" charset="-128"/>
                <a:cs typeface="SimSun"/>
              </a:rPr>
              <a:t>FACE</a:t>
            </a:r>
            <a:r>
              <a:rPr lang="ja-JP" altLang="en-US" sz="3200" spc="15" dirty="0">
                <a:solidFill>
                  <a:srgbClr val="F04EF0"/>
                </a:solidFill>
                <a:latin typeface="UD デジタル 教科書体 NK-R" panose="02020400000000000000" pitchFamily="18" charset="-128"/>
                <a:ea typeface="UD デジタル 教科書体 NK-R" panose="02020400000000000000" pitchFamily="18" charset="-128"/>
                <a:cs typeface="SimSun"/>
              </a:rPr>
              <a:t>をデザイニング</a:t>
            </a:r>
            <a:endParaRPr sz="3200" dirty="0">
              <a:solidFill>
                <a:srgbClr val="F04EF0"/>
              </a:solidFill>
              <a:latin typeface="UD デジタル 教科書体 NK-R" panose="02020400000000000000" pitchFamily="18" charset="-128"/>
              <a:ea typeface="UD デジタル 教科書体 NK-R" panose="02020400000000000000" pitchFamily="18" charset="-128"/>
              <a:cs typeface="SimSun"/>
            </a:endParaRPr>
          </a:p>
        </p:txBody>
      </p:sp>
      <p:pic>
        <p:nvPicPr>
          <p:cNvPr id="16" name="図 15">
            <a:extLst>
              <a:ext uri="{FF2B5EF4-FFF2-40B4-BE49-F238E27FC236}">
                <a16:creationId xmlns:a16="http://schemas.microsoft.com/office/drawing/2014/main" id="{3C677F6D-972E-4E8A-2638-12A2F4B9BE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49563" y="9254737"/>
            <a:ext cx="1800577" cy="569537"/>
          </a:xfrm>
          <a:prstGeom prst="rect">
            <a:avLst/>
          </a:prstGeom>
        </p:spPr>
      </p:pic>
      <p:pic>
        <p:nvPicPr>
          <p:cNvPr id="13" name="図 12" descr="バスルームの一角にある便器&#10;&#10;中程度の精度で自動的に生成された説明">
            <a:extLst>
              <a:ext uri="{FF2B5EF4-FFF2-40B4-BE49-F238E27FC236}">
                <a16:creationId xmlns:a16="http://schemas.microsoft.com/office/drawing/2014/main" id="{022F8AAD-C378-3C6C-D41C-E97BB05201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33703" y="1584072"/>
            <a:ext cx="3825414" cy="7118856"/>
          </a:xfrm>
          <a:prstGeom prst="rect">
            <a:avLst/>
          </a:prstGeom>
        </p:spPr>
      </p:pic>
      <p:pic>
        <p:nvPicPr>
          <p:cNvPr id="19" name="図 18" descr="黒い背景に白い文字がある&#10;&#10;低い精度で自動的に生成された説明">
            <a:extLst>
              <a:ext uri="{FF2B5EF4-FFF2-40B4-BE49-F238E27FC236}">
                <a16:creationId xmlns:a16="http://schemas.microsoft.com/office/drawing/2014/main" id="{71F4530C-4260-77DE-8947-73A9135D7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720" y="1000045"/>
            <a:ext cx="7622737" cy="18498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99C78E1C-D0C7-8CAA-9271-AFB0BE31B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4903" y="3611006"/>
            <a:ext cx="9546102" cy="4751368"/>
          </a:xfrm>
          <a:prstGeom prst="rect">
            <a:avLst/>
          </a:prstGeom>
        </p:spPr>
      </p:pic>
      <p:sp>
        <p:nvSpPr>
          <p:cNvPr id="7" name="object 15">
            <a:extLst>
              <a:ext uri="{FF2B5EF4-FFF2-40B4-BE49-F238E27FC236}">
                <a16:creationId xmlns:a16="http://schemas.microsoft.com/office/drawing/2014/main" id="{35651F70-6035-881C-453D-EF7801B2E184}"/>
              </a:ext>
            </a:extLst>
          </p:cNvPr>
          <p:cNvSpPr txBox="1">
            <a:spLocks noGrp="1"/>
          </p:cNvSpPr>
          <p:nvPr>
            <p:ph type="title"/>
          </p:nvPr>
        </p:nvSpPr>
        <p:spPr>
          <a:xfrm>
            <a:off x="2329595" y="892979"/>
            <a:ext cx="13628807" cy="784188"/>
          </a:xfrm>
          <a:prstGeom prst="rect">
            <a:avLst/>
          </a:prstGeom>
        </p:spPr>
        <p:txBody>
          <a:bodyPr vert="horz" wrap="square" lIns="0" tIns="14604" rIns="0" bIns="0" rtlCol="0">
            <a:spAutoFit/>
          </a:bodyPr>
          <a:lstStyle/>
          <a:p>
            <a:pPr marL="12700">
              <a:lnSpc>
                <a:spcPct val="100000"/>
              </a:lnSpc>
              <a:spcBef>
                <a:spcPts val="114"/>
              </a:spcBef>
            </a:pPr>
            <a:r>
              <a:rPr lang="ja-JP" altLang="en-US" sz="5000" spc="43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rPr>
              <a:t>スキンエキスパートのガイド付きプログラム</a:t>
            </a:r>
            <a:endParaRPr sz="500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endParaRPr>
          </a:p>
        </p:txBody>
      </p:sp>
      <p:sp>
        <p:nvSpPr>
          <p:cNvPr id="9" name="object 7">
            <a:extLst>
              <a:ext uri="{FF2B5EF4-FFF2-40B4-BE49-F238E27FC236}">
                <a16:creationId xmlns:a16="http://schemas.microsoft.com/office/drawing/2014/main" id="{4B0FC1F1-904F-C9D4-E3CE-B9515B949B86}"/>
              </a:ext>
            </a:extLst>
          </p:cNvPr>
          <p:cNvSpPr txBox="1"/>
          <p:nvPr/>
        </p:nvSpPr>
        <p:spPr>
          <a:xfrm>
            <a:off x="762000" y="3763060"/>
            <a:ext cx="9546102" cy="1574598"/>
          </a:xfrm>
          <a:prstGeom prst="rect">
            <a:avLst/>
          </a:prstGeom>
        </p:spPr>
        <p:txBody>
          <a:bodyPr vert="horz" wrap="square" lIns="0" tIns="12700" rIns="0" bIns="0" rtlCol="0">
            <a:spAutoFit/>
          </a:bodyPr>
          <a:lstStyle/>
          <a:p>
            <a:pPr marL="12700" marR="5080" algn="just">
              <a:lnSpc>
                <a:spcPct val="125000"/>
              </a:lnSpc>
              <a:spcBef>
                <a:spcPts val="5"/>
              </a:spcBef>
            </a:pPr>
            <a:r>
              <a:rPr sz="36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額からデコルテまでフェイス全体に特化し</a:t>
            </a:r>
            <a:r>
              <a:rPr sz="3600" dirty="0" err="1">
                <a:solidFill>
                  <a:srgbClr val="66666E"/>
                </a:solidFill>
                <a:latin typeface="UD デジタル 教科書体 NK-R" panose="02020400000000000000" pitchFamily="18" charset="-128"/>
                <a:ea typeface="UD デジタル 教科書体 NK-R" panose="02020400000000000000" pitchFamily="18" charset="-128"/>
                <a:cs typeface="SimSun"/>
              </a:rPr>
              <a:t>た</a:t>
            </a:r>
            <a:endParaRPr lang="en-US" sz="3600" dirty="0">
              <a:solidFill>
                <a:srgbClr val="66666E"/>
              </a:solidFill>
              <a:latin typeface="UD デジタル 教科書体 NK-R" panose="02020400000000000000" pitchFamily="18" charset="-128"/>
              <a:ea typeface="UD デジタル 教科書体 NK-R" panose="02020400000000000000" pitchFamily="18" charset="-128"/>
              <a:cs typeface="SimSun"/>
            </a:endParaRPr>
          </a:p>
          <a:p>
            <a:pPr marL="12700" marR="5080" algn="just">
              <a:lnSpc>
                <a:spcPct val="125000"/>
              </a:lnSpc>
              <a:spcBef>
                <a:spcPts val="5"/>
              </a:spcBef>
            </a:pPr>
            <a:r>
              <a:rPr sz="4800" spc="5" dirty="0">
                <a:solidFill>
                  <a:srgbClr val="66666E"/>
                </a:solidFill>
                <a:latin typeface="UD デジタル 教科書体 NK-R" panose="02020400000000000000" pitchFamily="18" charset="-128"/>
                <a:ea typeface="UD デジタル 教科書体 NK-R" panose="02020400000000000000" pitchFamily="18" charset="-128"/>
                <a:cs typeface="Calibri"/>
              </a:rPr>
              <a:t>10</a:t>
            </a:r>
            <a:r>
              <a:rPr sz="4800" spc="-5" dirty="0">
                <a:solidFill>
                  <a:srgbClr val="66666E"/>
                </a:solidFill>
                <a:latin typeface="UD デジタル 教科書体 NK-R" panose="02020400000000000000" pitchFamily="18" charset="-128"/>
                <a:ea typeface="UD デジタル 教科書体 NK-R" panose="02020400000000000000" pitchFamily="18" charset="-128"/>
                <a:cs typeface="SimSun"/>
              </a:rPr>
              <a:t>種類の</a:t>
            </a:r>
            <a:r>
              <a:rPr lang="ja-JP" altLang="en-US" sz="48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オリジナル</a:t>
            </a:r>
            <a:r>
              <a:rPr sz="48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プログラム</a:t>
            </a:r>
            <a:r>
              <a:rPr lang="ja-JP" altLang="en-US" sz="4800" spc="-5" dirty="0">
                <a:solidFill>
                  <a:srgbClr val="66666E"/>
                </a:solidFill>
                <a:latin typeface="UD デジタル 教科書体 NK-R" panose="02020400000000000000" pitchFamily="18" charset="-128"/>
                <a:ea typeface="UD デジタル 教科書体 NK-R" panose="02020400000000000000" pitchFamily="18" charset="-128"/>
                <a:cs typeface="SimSun"/>
              </a:rPr>
              <a:t>搭載！</a:t>
            </a:r>
            <a:endParaRPr lang="en-US" altLang="ja-JP" sz="4800" spc="-5" dirty="0">
              <a:solidFill>
                <a:srgbClr val="66666E"/>
              </a:solidFill>
              <a:latin typeface="UD デジタル 教科書体 NK-R" panose="02020400000000000000" pitchFamily="18" charset="-128"/>
              <a:ea typeface="UD デジタル 教科書体 NK-R" panose="02020400000000000000" pitchFamily="18" charset="-128"/>
              <a:cs typeface="SimSun"/>
            </a:endParaRPr>
          </a:p>
        </p:txBody>
      </p:sp>
      <p:sp>
        <p:nvSpPr>
          <p:cNvPr id="19" name="object 8">
            <a:extLst>
              <a:ext uri="{FF2B5EF4-FFF2-40B4-BE49-F238E27FC236}">
                <a16:creationId xmlns:a16="http://schemas.microsoft.com/office/drawing/2014/main" id="{E5EBC2A5-1833-4BAE-8617-8CFFD1BC5393}"/>
              </a:ext>
            </a:extLst>
          </p:cNvPr>
          <p:cNvSpPr/>
          <p:nvPr/>
        </p:nvSpPr>
        <p:spPr>
          <a:xfrm>
            <a:off x="5219814" y="2021147"/>
            <a:ext cx="7848371" cy="1171002"/>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solidFill>
            <a:schemeClr val="accent2">
              <a:lumMod val="20000"/>
              <a:lumOff val="80000"/>
            </a:schemeClr>
          </a:solidFill>
          <a:effectLst>
            <a:outerShdw blurRad="63500" sx="102000" sy="102000" algn="ctr" rotWithShape="0">
              <a:prstClr val="black">
                <a:alpha val="40000"/>
              </a:prstClr>
            </a:outerShdw>
          </a:effectLst>
        </p:spPr>
        <p:txBody>
          <a:bodyPr wrap="square" lIns="0" tIns="0" rIns="0" bIns="0" rtlCol="0"/>
          <a:lstStyle/>
          <a:p>
            <a:endParaRPr dirty="0"/>
          </a:p>
        </p:txBody>
      </p:sp>
      <p:sp>
        <p:nvSpPr>
          <p:cNvPr id="8" name="object 6">
            <a:extLst>
              <a:ext uri="{FF2B5EF4-FFF2-40B4-BE49-F238E27FC236}">
                <a16:creationId xmlns:a16="http://schemas.microsoft.com/office/drawing/2014/main" id="{CE44EB2A-1904-194F-ECC5-C949F6189272}"/>
              </a:ext>
            </a:extLst>
          </p:cNvPr>
          <p:cNvSpPr txBox="1">
            <a:spLocks/>
          </p:cNvSpPr>
          <p:nvPr/>
        </p:nvSpPr>
        <p:spPr>
          <a:xfrm>
            <a:off x="5517466" y="2274537"/>
            <a:ext cx="7838305" cy="763029"/>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4850" kern="0" spc="25" dirty="0">
                <a:latin typeface="UD デジタル 教科書体 NK-R" panose="02020400000000000000" pitchFamily="18" charset="-128"/>
                <a:ea typeface="UD デジタル 教科書体 NK-R" panose="02020400000000000000" pitchFamily="18" charset="-128"/>
              </a:rPr>
              <a:t>明るく輝くすっきりフェイス</a:t>
            </a:r>
            <a:r>
              <a:rPr kumimoji="0" lang="ja-JP" altLang="en-US" sz="4850" kern="0" spc="30" dirty="0">
                <a:latin typeface="UD デジタル 教科書体 NK-R" panose="02020400000000000000" pitchFamily="18" charset="-128"/>
                <a:ea typeface="UD デジタル 教科書体 NK-R" panose="02020400000000000000" pitchFamily="18" charset="-128"/>
              </a:rPr>
              <a:t>へ</a:t>
            </a:r>
            <a:endParaRPr kumimoji="0" lang="ja-JP" altLang="en-US" sz="4850" kern="0" dirty="0">
              <a:latin typeface="UD デジタル 教科書体 NK-R" panose="02020400000000000000" pitchFamily="18" charset="-128"/>
              <a:ea typeface="UD デジタル 教科書体 NK-R" panose="02020400000000000000" pitchFamily="18" charset="-128"/>
            </a:endParaRPr>
          </a:p>
        </p:txBody>
      </p:sp>
      <p:sp>
        <p:nvSpPr>
          <p:cNvPr id="3" name="テキスト ボックス 2">
            <a:extLst>
              <a:ext uri="{FF2B5EF4-FFF2-40B4-BE49-F238E27FC236}">
                <a16:creationId xmlns:a16="http://schemas.microsoft.com/office/drawing/2014/main" id="{C8FB416A-D92C-61EE-8A9E-FCDA7197DEEE}"/>
              </a:ext>
            </a:extLst>
          </p:cNvPr>
          <p:cNvSpPr txBox="1"/>
          <p:nvPr/>
        </p:nvSpPr>
        <p:spPr>
          <a:xfrm>
            <a:off x="1188493" y="5834562"/>
            <a:ext cx="8062641" cy="2215222"/>
          </a:xfrm>
          <a:prstGeom prst="rect">
            <a:avLst/>
          </a:prstGeom>
          <a:noFill/>
        </p:spPr>
        <p:txBody>
          <a:bodyPr wrap="square">
            <a:spAutoFit/>
          </a:bodyPr>
          <a:lstStyle/>
          <a:p>
            <a:pPr marL="144000">
              <a:lnSpc>
                <a:spcPct val="125000"/>
              </a:lnSpc>
              <a:spcBef>
                <a:spcPts val="800"/>
              </a:spcBef>
            </a:pPr>
            <a:r>
              <a:rPr lang="ja-JP" altLang="en-US" sz="28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スキンエキスパートのフェイシャルトリートメントは若々しく引き締まったフェイスライン、肌作りを目的とします。吸引の刺激を与え、エイジングケア、たるみ、しわ、むくみ、くすみ、毛穴の汚れなど排出作用を高めます。</a:t>
            </a:r>
          </a:p>
        </p:txBody>
      </p:sp>
      <p:sp>
        <p:nvSpPr>
          <p:cNvPr id="2" name="楕円 1">
            <a:extLst>
              <a:ext uri="{FF2B5EF4-FFF2-40B4-BE49-F238E27FC236}">
                <a16:creationId xmlns:a16="http://schemas.microsoft.com/office/drawing/2014/main" id="{C0E33AF7-8BB6-E8A7-B5F1-EAA6ACFCBC66}"/>
              </a:ext>
            </a:extLst>
          </p:cNvPr>
          <p:cNvSpPr/>
          <p:nvPr/>
        </p:nvSpPr>
        <p:spPr>
          <a:xfrm>
            <a:off x="10501838" y="8895075"/>
            <a:ext cx="3657847"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00B0F0"/>
                </a:solidFill>
                <a:latin typeface="UD デジタル 教科書体 NK-R" panose="02020400000000000000" pitchFamily="18" charset="-128"/>
                <a:ea typeface="UD デジタル 教科書体 NK-R" panose="02020400000000000000" pitchFamily="18" charset="-128"/>
              </a:rPr>
              <a:t>目元</a:t>
            </a:r>
          </a:p>
        </p:txBody>
      </p:sp>
      <p:sp>
        <p:nvSpPr>
          <p:cNvPr id="4" name="楕円 3">
            <a:extLst>
              <a:ext uri="{FF2B5EF4-FFF2-40B4-BE49-F238E27FC236}">
                <a16:creationId xmlns:a16="http://schemas.microsoft.com/office/drawing/2014/main" id="{DC02A427-62A9-F0FF-C9F2-19C8B1D6DA7D}"/>
              </a:ext>
            </a:extLst>
          </p:cNvPr>
          <p:cNvSpPr/>
          <p:nvPr/>
        </p:nvSpPr>
        <p:spPr>
          <a:xfrm>
            <a:off x="7124489" y="8153333"/>
            <a:ext cx="4312589"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00B0F0"/>
                </a:solidFill>
                <a:latin typeface="UD デジタル 教科書体 NK-R" panose="02020400000000000000" pitchFamily="18" charset="-128"/>
                <a:ea typeface="UD デジタル 教科書体 NK-R" panose="02020400000000000000" pitchFamily="18" charset="-128"/>
              </a:rPr>
              <a:t>リラックス</a:t>
            </a:r>
            <a:endParaRPr kumimoji="1" lang="ja-JP" altLang="en-US" sz="4000" b="1" dirty="0">
              <a:solidFill>
                <a:srgbClr val="00B0F0"/>
              </a:solidFill>
              <a:latin typeface="UD デジタル 教科書体 NK-R" panose="02020400000000000000" pitchFamily="18" charset="-128"/>
              <a:ea typeface="UD デジタル 教科書体 NK-R" panose="02020400000000000000" pitchFamily="18" charset="-128"/>
            </a:endParaRPr>
          </a:p>
        </p:txBody>
      </p:sp>
      <p:sp>
        <p:nvSpPr>
          <p:cNvPr id="11" name="楕円 10">
            <a:extLst>
              <a:ext uri="{FF2B5EF4-FFF2-40B4-BE49-F238E27FC236}">
                <a16:creationId xmlns:a16="http://schemas.microsoft.com/office/drawing/2014/main" id="{75ADC72C-7D38-775F-C649-ED951848A3FC}"/>
              </a:ext>
            </a:extLst>
          </p:cNvPr>
          <p:cNvSpPr/>
          <p:nvPr/>
        </p:nvSpPr>
        <p:spPr>
          <a:xfrm>
            <a:off x="4052136" y="8841293"/>
            <a:ext cx="4005100"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00B0F0"/>
                </a:solidFill>
                <a:latin typeface="UD デジタル 教科書体 NK-R" panose="02020400000000000000" pitchFamily="18" charset="-128"/>
                <a:ea typeface="UD デジタル 教科書体 NK-R" panose="02020400000000000000" pitchFamily="18" charset="-128"/>
              </a:rPr>
              <a:t>デトックス</a:t>
            </a:r>
          </a:p>
        </p:txBody>
      </p:sp>
      <p:sp>
        <p:nvSpPr>
          <p:cNvPr id="12" name="楕円 11">
            <a:extLst>
              <a:ext uri="{FF2B5EF4-FFF2-40B4-BE49-F238E27FC236}">
                <a16:creationId xmlns:a16="http://schemas.microsoft.com/office/drawing/2014/main" id="{8AFA0C41-EACB-6D0F-117E-C4262D71BDF5}"/>
              </a:ext>
            </a:extLst>
          </p:cNvPr>
          <p:cNvSpPr/>
          <p:nvPr/>
        </p:nvSpPr>
        <p:spPr>
          <a:xfrm>
            <a:off x="789214" y="8133408"/>
            <a:ext cx="4168550"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00B0F0"/>
                </a:solidFill>
                <a:latin typeface="UD デジタル 教科書体 NK-R" panose="02020400000000000000" pitchFamily="18" charset="-128"/>
                <a:ea typeface="UD デジタル 教科書体 NK-R" panose="02020400000000000000" pitchFamily="18" charset="-128"/>
              </a:rPr>
              <a:t>エイジング</a:t>
            </a:r>
            <a:endParaRPr kumimoji="1" lang="ja-JP" altLang="en-US" sz="4000" b="1" dirty="0">
              <a:solidFill>
                <a:srgbClr val="00B0F0"/>
              </a:solidFill>
              <a:latin typeface="UD デジタル 教科書体 NK-R" panose="02020400000000000000" pitchFamily="18" charset="-128"/>
              <a:ea typeface="UD デジタル 教科書体 NK-R" panose="02020400000000000000" pitchFamily="18" charset="-128"/>
            </a:endParaRPr>
          </a:p>
        </p:txBody>
      </p:sp>
      <p:sp>
        <p:nvSpPr>
          <p:cNvPr id="13" name="楕円 12">
            <a:extLst>
              <a:ext uri="{FF2B5EF4-FFF2-40B4-BE49-F238E27FC236}">
                <a16:creationId xmlns:a16="http://schemas.microsoft.com/office/drawing/2014/main" id="{D6202547-5EBA-F3A6-2102-05FC516BCF21}"/>
              </a:ext>
            </a:extLst>
          </p:cNvPr>
          <p:cNvSpPr/>
          <p:nvPr/>
        </p:nvSpPr>
        <p:spPr>
          <a:xfrm>
            <a:off x="12958224" y="8133409"/>
            <a:ext cx="4706498"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00B0F0"/>
                </a:solidFill>
                <a:latin typeface="UD デジタル 教科書体 NK-R" panose="02020400000000000000" pitchFamily="18" charset="-128"/>
                <a:ea typeface="UD デジタル 教科書体 NK-R" panose="02020400000000000000" pitchFamily="18" charset="-128"/>
              </a:rPr>
              <a:t>ネックライン</a:t>
            </a:r>
            <a:endParaRPr kumimoji="1" lang="ja-JP" altLang="en-US" sz="4000" b="1" dirty="0">
              <a:solidFill>
                <a:srgbClr val="00B0F0"/>
              </a:solidFill>
              <a:latin typeface="UD デジタル 教科書体 NK-R" panose="02020400000000000000" pitchFamily="18" charset="-128"/>
              <a:ea typeface="UD デジタル 教科書体 NK-R" panose="02020400000000000000" pitchFamily="18" charset="-128"/>
            </a:endParaRPr>
          </a:p>
        </p:txBody>
      </p:sp>
      <p:pic>
        <p:nvPicPr>
          <p:cNvPr id="10" name="図 9" descr="黒い背景に白い文字がある&#10;&#10;低い精度で自動的に生成された説明">
            <a:extLst>
              <a:ext uri="{FF2B5EF4-FFF2-40B4-BE49-F238E27FC236}">
                <a16:creationId xmlns:a16="http://schemas.microsoft.com/office/drawing/2014/main" id="{E6CFA120-A6FE-8BC8-5509-7DEECF9B2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2968" y="304872"/>
            <a:ext cx="2924583" cy="709712"/>
          </a:xfrm>
          <a:prstGeom prst="rect">
            <a:avLst/>
          </a:prstGeom>
        </p:spPr>
      </p:pic>
    </p:spTree>
    <p:extLst>
      <p:ext uri="{BB962C8B-B14F-4D97-AF65-F5344CB8AC3E}">
        <p14:creationId xmlns:p14="http://schemas.microsoft.com/office/powerpoint/2010/main" val="3392949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四角形: 角を丸くする 40">
            <a:extLst>
              <a:ext uri="{FF2B5EF4-FFF2-40B4-BE49-F238E27FC236}">
                <a16:creationId xmlns:a16="http://schemas.microsoft.com/office/drawing/2014/main" id="{E0AB0DF8-35D8-DEF6-2EF6-CE30F31114F4}"/>
              </a:ext>
            </a:extLst>
          </p:cNvPr>
          <p:cNvSpPr/>
          <p:nvPr/>
        </p:nvSpPr>
        <p:spPr>
          <a:xfrm>
            <a:off x="547994" y="1515042"/>
            <a:ext cx="17135635" cy="3020210"/>
          </a:xfrm>
          <a:prstGeom prst="roundRect">
            <a:avLst>
              <a:gd name="adj" fmla="val 93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8064A295-2B4F-815D-9E16-89559DB0B0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102" r="5580" b="7014"/>
          <a:stretch/>
        </p:blipFill>
        <p:spPr>
          <a:xfrm>
            <a:off x="11457282" y="1659119"/>
            <a:ext cx="1171227" cy="2732414"/>
          </a:xfrm>
          <a:prstGeom prst="rect">
            <a:avLst/>
          </a:prstGeom>
        </p:spPr>
      </p:pic>
      <p:pic>
        <p:nvPicPr>
          <p:cNvPr id="7" name="図 6">
            <a:extLst>
              <a:ext uri="{FF2B5EF4-FFF2-40B4-BE49-F238E27FC236}">
                <a16:creationId xmlns:a16="http://schemas.microsoft.com/office/drawing/2014/main" id="{A24389C5-CFD0-9F4C-E177-DAC397F66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696" r="29218" b="4686"/>
          <a:stretch/>
        </p:blipFill>
        <p:spPr>
          <a:xfrm>
            <a:off x="5463950" y="1605607"/>
            <a:ext cx="1248481" cy="2785926"/>
          </a:xfrm>
          <a:prstGeom prst="rect">
            <a:avLst/>
          </a:prstGeom>
        </p:spPr>
      </p:pic>
      <p:sp>
        <p:nvSpPr>
          <p:cNvPr id="9" name="object 15">
            <a:extLst>
              <a:ext uri="{FF2B5EF4-FFF2-40B4-BE49-F238E27FC236}">
                <a16:creationId xmlns:a16="http://schemas.microsoft.com/office/drawing/2014/main" id="{6709D9F2-9549-7539-7EEC-5DC99367FE01}"/>
              </a:ext>
            </a:extLst>
          </p:cNvPr>
          <p:cNvSpPr txBox="1">
            <a:spLocks/>
          </p:cNvSpPr>
          <p:nvPr/>
        </p:nvSpPr>
        <p:spPr>
          <a:xfrm>
            <a:off x="3226849" y="476818"/>
            <a:ext cx="10896600" cy="784188"/>
          </a:xfrm>
          <a:prstGeom prst="rect">
            <a:avLst/>
          </a:prstGeom>
        </p:spPr>
        <p:txBody>
          <a:bodyPr vert="horz" wrap="square" lIns="0" tIns="14604" rIns="0" bIns="0" rtlCol="0">
            <a:spAutoFit/>
          </a:bodyPr>
          <a:lstStyle>
            <a:lvl1pPr>
              <a:defRPr sz="2700" b="0" i="0">
                <a:solidFill>
                  <a:srgbClr val="414141"/>
                </a:solidFill>
                <a:latin typeface="SimSun"/>
                <a:ea typeface="+mj-ea"/>
                <a:cs typeface="SimSun"/>
              </a:defRPr>
            </a:lvl1pPr>
          </a:lstStyle>
          <a:p>
            <a:pPr marL="12700">
              <a:spcBef>
                <a:spcPts val="114"/>
              </a:spcBef>
            </a:pPr>
            <a:r>
              <a:rPr kumimoji="0" lang="ja-JP" altLang="en-US" sz="5000" kern="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rPr>
              <a:t>スキンエキスパートの体型デザイン計画</a:t>
            </a:r>
          </a:p>
        </p:txBody>
      </p:sp>
      <p:sp>
        <p:nvSpPr>
          <p:cNvPr id="11" name="object 9">
            <a:extLst>
              <a:ext uri="{FF2B5EF4-FFF2-40B4-BE49-F238E27FC236}">
                <a16:creationId xmlns:a16="http://schemas.microsoft.com/office/drawing/2014/main" id="{16B59B37-E896-408C-590F-371011815CEC}"/>
              </a:ext>
            </a:extLst>
          </p:cNvPr>
          <p:cNvSpPr txBox="1"/>
          <p:nvPr/>
        </p:nvSpPr>
        <p:spPr>
          <a:xfrm>
            <a:off x="682627" y="1683335"/>
            <a:ext cx="16922746" cy="474489"/>
          </a:xfrm>
          <a:prstGeom prst="rect">
            <a:avLst/>
          </a:prstGeom>
        </p:spPr>
        <p:txBody>
          <a:bodyPr vert="horz" wrap="square" lIns="0" tIns="12700" rIns="0" bIns="0" rtlCol="0">
            <a:spAutoFit/>
          </a:bodyPr>
          <a:lstStyle/>
          <a:p>
            <a:pPr marL="12700">
              <a:lnSpc>
                <a:spcPct val="100000"/>
              </a:lnSpc>
              <a:spcBef>
                <a:spcPts val="100"/>
              </a:spcBef>
              <a:tabLst>
                <a:tab pos="5552440" algn="l"/>
                <a:tab pos="11092180" algn="l"/>
              </a:tabLst>
            </a:pPr>
            <a:r>
              <a:rPr sz="3000" dirty="0" err="1">
                <a:solidFill>
                  <a:srgbClr val="414141"/>
                </a:solidFill>
                <a:latin typeface="UD デジタル 教科書体 NK-R" panose="02020400000000000000" pitchFamily="18" charset="-128"/>
                <a:ea typeface="UD デジタル 教科書体 NK-R" panose="02020400000000000000" pitchFamily="18" charset="-128"/>
                <a:cs typeface="SimSun"/>
              </a:rPr>
              <a:t>脂肪型オレンジピール</a:t>
            </a:r>
            <a:r>
              <a:rPr lang="ja-JP" altLang="en-US" sz="3000" dirty="0">
                <a:solidFill>
                  <a:srgbClr val="414141"/>
                </a:solidFill>
                <a:latin typeface="UD デジタル 教科書体 NK-R" panose="02020400000000000000" pitchFamily="18" charset="-128"/>
                <a:ea typeface="UD デジタル 教科書体 NK-R" panose="02020400000000000000" pitchFamily="18" charset="-128"/>
                <a:cs typeface="SimSun"/>
              </a:rPr>
              <a:t>スキン</a:t>
            </a:r>
            <a:r>
              <a:rPr lang="en-US" altLang="ja-JP" sz="2000" dirty="0">
                <a:solidFill>
                  <a:srgbClr val="414141"/>
                </a:solidFill>
                <a:latin typeface="UD デジタル 教科書体 NK-R" panose="02020400000000000000" pitchFamily="18" charset="-128"/>
                <a:ea typeface="UD デジタル 教科書体 NK-R" panose="02020400000000000000" pitchFamily="18" charset="-128"/>
                <a:cs typeface="SimSun"/>
              </a:rPr>
              <a:t>※</a:t>
            </a:r>
            <a:r>
              <a:rPr sz="300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lang="ja-JP" altLang="en-US" sz="300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3000" dirty="0" err="1">
                <a:solidFill>
                  <a:srgbClr val="414141"/>
                </a:solidFill>
                <a:latin typeface="UD デジタル 教科書体 NK-R" panose="02020400000000000000" pitchFamily="18" charset="-128"/>
                <a:ea typeface="UD デジタル 教科書体 NK-R" panose="02020400000000000000" pitchFamily="18" charset="-128"/>
                <a:cs typeface="SimSun"/>
              </a:rPr>
              <a:t>浮腫型オレンジピール</a:t>
            </a:r>
            <a:r>
              <a:rPr lang="ja-JP" altLang="en-US" sz="3000" dirty="0">
                <a:solidFill>
                  <a:srgbClr val="414141"/>
                </a:solidFill>
                <a:latin typeface="UD デジタル 教科書体 NK-R" panose="02020400000000000000" pitchFamily="18" charset="-128"/>
                <a:ea typeface="UD デジタル 教科書体 NK-R" panose="02020400000000000000" pitchFamily="18" charset="-128"/>
                <a:cs typeface="SimSun"/>
              </a:rPr>
              <a:t>スキン</a:t>
            </a:r>
            <a:r>
              <a:rPr lang="en-US" altLang="ja-JP" sz="2000" dirty="0">
                <a:solidFill>
                  <a:srgbClr val="414141"/>
                </a:solidFill>
                <a:latin typeface="UD デジタル 教科書体 NK-R" panose="02020400000000000000" pitchFamily="18" charset="-128"/>
                <a:ea typeface="UD デジタル 教科書体 NK-R" panose="02020400000000000000" pitchFamily="18" charset="-128"/>
                <a:cs typeface="SimSun"/>
              </a:rPr>
              <a:t>※</a:t>
            </a:r>
            <a:r>
              <a:rPr sz="300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lang="ja-JP" altLang="en-US" sz="300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3000" dirty="0" err="1">
                <a:solidFill>
                  <a:srgbClr val="414141"/>
                </a:solidFill>
                <a:latin typeface="UD デジタル 教科書体 NK-R" panose="02020400000000000000" pitchFamily="18" charset="-128"/>
                <a:ea typeface="UD デジタル 教科書体 NK-R" panose="02020400000000000000" pitchFamily="18" charset="-128"/>
                <a:cs typeface="SimSun"/>
              </a:rPr>
              <a:t>繊維型オレンジピール</a:t>
            </a:r>
            <a:r>
              <a:rPr lang="ja-JP" altLang="en-US" sz="3000" dirty="0">
                <a:solidFill>
                  <a:srgbClr val="414141"/>
                </a:solidFill>
                <a:latin typeface="UD デジタル 教科書体 NK-R" panose="02020400000000000000" pitchFamily="18" charset="-128"/>
                <a:ea typeface="UD デジタル 教科書体 NK-R" panose="02020400000000000000" pitchFamily="18" charset="-128"/>
                <a:cs typeface="SimSun"/>
              </a:rPr>
              <a:t>スキン</a:t>
            </a:r>
            <a:r>
              <a:rPr lang="en-US" altLang="ja-JP" sz="2000" dirty="0">
                <a:solidFill>
                  <a:srgbClr val="414141"/>
                </a:solidFill>
                <a:latin typeface="UD デジタル 教科書体 NK-R" panose="02020400000000000000" pitchFamily="18" charset="-128"/>
                <a:ea typeface="UD デジタル 教科書体 NK-R" panose="02020400000000000000" pitchFamily="18" charset="-128"/>
                <a:cs typeface="SimSun"/>
              </a:rPr>
              <a:t>※</a:t>
            </a:r>
            <a:endParaRPr sz="2000" dirty="0">
              <a:latin typeface="UD デジタル 教科書体 NK-R" panose="02020400000000000000" pitchFamily="18" charset="-128"/>
              <a:ea typeface="UD デジタル 教科書体 NK-R" panose="02020400000000000000" pitchFamily="18" charset="-128"/>
              <a:cs typeface="SimSun"/>
            </a:endParaRPr>
          </a:p>
        </p:txBody>
      </p:sp>
      <p:sp>
        <p:nvSpPr>
          <p:cNvPr id="12" name="object 4">
            <a:extLst>
              <a:ext uri="{FF2B5EF4-FFF2-40B4-BE49-F238E27FC236}">
                <a16:creationId xmlns:a16="http://schemas.microsoft.com/office/drawing/2014/main" id="{ACDBCECB-1EB5-1A36-B4AC-7B7A0059B47F}"/>
              </a:ext>
            </a:extLst>
          </p:cNvPr>
          <p:cNvSpPr txBox="1"/>
          <p:nvPr/>
        </p:nvSpPr>
        <p:spPr>
          <a:xfrm>
            <a:off x="817260" y="2222616"/>
            <a:ext cx="4389171" cy="1473737"/>
          </a:xfrm>
          <a:prstGeom prst="rect">
            <a:avLst/>
          </a:prstGeom>
        </p:spPr>
        <p:txBody>
          <a:bodyPr vert="horz" wrap="square" lIns="0" tIns="92075" rIns="0" bIns="0" rtlCol="0">
            <a:spAutoFit/>
          </a:bodyPr>
          <a:lstStyle/>
          <a:p>
            <a:pPr marL="12700">
              <a:lnSpc>
                <a:spcPct val="100000"/>
              </a:lnSpc>
              <a:spcBef>
                <a:spcPts val="725"/>
              </a:spcBef>
            </a:pPr>
            <a:r>
              <a:rPr sz="18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トリートメント提</a:t>
            </a:r>
            <a:r>
              <a:rPr sz="1850" dirty="0">
                <a:solidFill>
                  <a:srgbClr val="414141"/>
                </a:solidFill>
                <a:latin typeface="UD デジタル 教科書体 NK-R" panose="02020400000000000000" pitchFamily="18" charset="-128"/>
                <a:ea typeface="UD デジタル 教科書体 NK-R" panose="02020400000000000000" pitchFamily="18" charset="-128"/>
                <a:cs typeface="SimSun"/>
              </a:rPr>
              <a:t>案</a:t>
            </a:r>
            <a:endParaRPr sz="1850" dirty="0">
              <a:latin typeface="UD デジタル 教科書体 NK-R" panose="02020400000000000000" pitchFamily="18" charset="-128"/>
              <a:ea typeface="UD デジタル 教科書体 NK-R" panose="02020400000000000000" pitchFamily="18" charset="-128"/>
              <a:cs typeface="SimSun"/>
            </a:endParaRPr>
          </a:p>
          <a:p>
            <a:pPr marL="12700" marR="5080" algn="just">
              <a:lnSpc>
                <a:spcPct val="127800"/>
              </a:lnSpc>
              <a:spcBef>
                <a:spcPts val="55"/>
              </a:spcBef>
            </a:pP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施術</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部位として最も改善を望まれる部位に</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集</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中し、まずは定期</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的</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なトリートメント</a:t>
            </a:r>
            <a:r>
              <a:rPr lang="en-US" altLang="ja-JP" sz="2400" spc="20" dirty="0">
                <a:solidFill>
                  <a:srgbClr val="66666E"/>
                </a:solidFill>
                <a:latin typeface="UD デジタル 教科書体 NK-R" panose="02020400000000000000" pitchFamily="18" charset="-128"/>
                <a:ea typeface="UD デジタル 教科書体 NK-R" panose="02020400000000000000" pitchFamily="18" charset="-128"/>
                <a:cs typeface="Calibri"/>
              </a:rPr>
              <a:t>12</a:t>
            </a:r>
            <a:r>
              <a:rPr sz="24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回</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を</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ご提案してください</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600" dirty="0">
              <a:latin typeface="UD デジタル 教科書体 NK-R" panose="02020400000000000000" pitchFamily="18" charset="-128"/>
              <a:ea typeface="UD デジタル 教科書体 NK-R" panose="02020400000000000000" pitchFamily="18" charset="-128"/>
              <a:cs typeface="SimSun"/>
            </a:endParaRPr>
          </a:p>
        </p:txBody>
      </p:sp>
      <p:sp>
        <p:nvSpPr>
          <p:cNvPr id="13" name="object 7">
            <a:extLst>
              <a:ext uri="{FF2B5EF4-FFF2-40B4-BE49-F238E27FC236}">
                <a16:creationId xmlns:a16="http://schemas.microsoft.com/office/drawing/2014/main" id="{581E6850-7409-6C0A-DB0A-EC7DC92FD650}"/>
              </a:ext>
            </a:extLst>
          </p:cNvPr>
          <p:cNvSpPr txBox="1"/>
          <p:nvPr/>
        </p:nvSpPr>
        <p:spPr>
          <a:xfrm>
            <a:off x="6887729" y="2157583"/>
            <a:ext cx="4184015" cy="1503232"/>
          </a:xfrm>
          <a:prstGeom prst="rect">
            <a:avLst/>
          </a:prstGeom>
        </p:spPr>
        <p:txBody>
          <a:bodyPr vert="horz" wrap="square" lIns="0" tIns="108585" rIns="0" bIns="0" rtlCol="0">
            <a:spAutoFit/>
          </a:bodyPr>
          <a:lstStyle/>
          <a:p>
            <a:pPr marL="12700">
              <a:lnSpc>
                <a:spcPct val="100000"/>
              </a:lnSpc>
              <a:spcBef>
                <a:spcPts val="855"/>
              </a:spcBef>
            </a:pPr>
            <a:r>
              <a:rPr sz="18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トリートメント提</a:t>
            </a:r>
            <a:r>
              <a:rPr sz="1850" dirty="0">
                <a:solidFill>
                  <a:srgbClr val="414141"/>
                </a:solidFill>
                <a:latin typeface="UD デジタル 教科書体 NK-R" panose="02020400000000000000" pitchFamily="18" charset="-128"/>
                <a:ea typeface="UD デジタル 教科書体 NK-R" panose="02020400000000000000" pitchFamily="18" charset="-128"/>
                <a:cs typeface="SimSun"/>
              </a:rPr>
              <a:t>案</a:t>
            </a:r>
            <a:endParaRPr sz="1850" dirty="0">
              <a:latin typeface="UD デジタル 教科書体 NK-R" panose="02020400000000000000" pitchFamily="18" charset="-128"/>
              <a:ea typeface="UD デジタル 教科書体 NK-R" panose="02020400000000000000" pitchFamily="18" charset="-128"/>
              <a:cs typeface="SimSun"/>
            </a:endParaRPr>
          </a:p>
          <a:p>
            <a:pPr marL="12700" marR="5080" algn="just">
              <a:lnSpc>
                <a:spcPct val="127800"/>
              </a:lnSpc>
              <a:spcBef>
                <a:spcPts val="165"/>
              </a:spcBef>
            </a:pPr>
            <a:r>
              <a:rPr lang="ja-JP" altLang="en-US"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ゆるやかな</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吸引を使</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して、まずは定期</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的</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な</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ト</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リートメント</a:t>
            </a:r>
            <a:r>
              <a:rPr lang="en-US" altLang="ja-JP" sz="2400" spc="-229" dirty="0">
                <a:solidFill>
                  <a:srgbClr val="66666E"/>
                </a:solidFill>
                <a:latin typeface="UD デジタル 教科書体 NK-R" panose="02020400000000000000" pitchFamily="18" charset="-128"/>
                <a:ea typeface="UD デジタル 教科書体 NK-R" panose="02020400000000000000" pitchFamily="18" charset="-128"/>
                <a:cs typeface="Calibri"/>
              </a:rPr>
              <a:t>12</a:t>
            </a:r>
            <a:r>
              <a:rPr sz="24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回</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を</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ってください。リン</a:t>
            </a:r>
            <a:r>
              <a:rPr sz="1600" spc="25" dirty="0">
                <a:solidFill>
                  <a:srgbClr val="66666E"/>
                </a:solidFill>
                <a:latin typeface="UD デジタル 教科書体 NK-R" panose="02020400000000000000" pitchFamily="18" charset="-128"/>
                <a:ea typeface="UD デジタル 教科書体 NK-R" panose="02020400000000000000" pitchFamily="18" charset="-128"/>
                <a:cs typeface="SimSun"/>
              </a:rPr>
              <a:t>パ</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の流れを促進するために全</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をトリートメ</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ン</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トします。</a:t>
            </a:r>
            <a:endParaRPr sz="1600" dirty="0">
              <a:latin typeface="UD デジタル 教科書体 NK-R" panose="02020400000000000000" pitchFamily="18" charset="-128"/>
              <a:ea typeface="UD デジタル 教科書体 NK-R" panose="02020400000000000000" pitchFamily="18" charset="-128"/>
              <a:cs typeface="SimSun"/>
            </a:endParaRPr>
          </a:p>
        </p:txBody>
      </p:sp>
      <p:sp>
        <p:nvSpPr>
          <p:cNvPr id="14" name="object 12">
            <a:extLst>
              <a:ext uri="{FF2B5EF4-FFF2-40B4-BE49-F238E27FC236}">
                <a16:creationId xmlns:a16="http://schemas.microsoft.com/office/drawing/2014/main" id="{F895D59D-7301-87DB-DF9A-C1D0643D9EC1}"/>
              </a:ext>
            </a:extLst>
          </p:cNvPr>
          <p:cNvSpPr txBox="1"/>
          <p:nvPr/>
        </p:nvSpPr>
        <p:spPr>
          <a:xfrm>
            <a:off x="12824939" y="2222616"/>
            <a:ext cx="4472461" cy="2109167"/>
          </a:xfrm>
          <a:prstGeom prst="rect">
            <a:avLst/>
          </a:prstGeom>
        </p:spPr>
        <p:txBody>
          <a:bodyPr vert="horz" wrap="square" lIns="0" tIns="97155" rIns="0" bIns="0" rtlCol="0">
            <a:spAutoFit/>
          </a:bodyPr>
          <a:lstStyle/>
          <a:p>
            <a:pPr marL="12700">
              <a:lnSpc>
                <a:spcPct val="100000"/>
              </a:lnSpc>
              <a:spcBef>
                <a:spcPts val="765"/>
              </a:spcBef>
            </a:pPr>
            <a:r>
              <a:rPr sz="18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トリートメント提</a:t>
            </a:r>
            <a:r>
              <a:rPr sz="1850" dirty="0">
                <a:solidFill>
                  <a:srgbClr val="414141"/>
                </a:solidFill>
                <a:latin typeface="UD デジタル 教科書体 NK-R" panose="02020400000000000000" pitchFamily="18" charset="-128"/>
                <a:ea typeface="UD デジタル 教科書体 NK-R" panose="02020400000000000000" pitchFamily="18" charset="-128"/>
                <a:cs typeface="SimSun"/>
              </a:rPr>
              <a:t>案</a:t>
            </a:r>
            <a:endParaRPr sz="1850" dirty="0">
              <a:latin typeface="UD デジタル 教科書体 NK-R" panose="02020400000000000000" pitchFamily="18" charset="-128"/>
              <a:ea typeface="UD デジタル 教科書体 NK-R" panose="02020400000000000000" pitchFamily="18" charset="-128"/>
              <a:cs typeface="SimSun"/>
            </a:endParaRPr>
          </a:p>
          <a:p>
            <a:pPr marL="12700" marR="5080" algn="just">
              <a:lnSpc>
                <a:spcPct val="127800"/>
              </a:lnSpc>
              <a:spcBef>
                <a:spcPts val="85"/>
              </a:spcBef>
            </a:pP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肌の状態に応じて徐々にパワーを調整しな</a:t>
            </a:r>
            <a:r>
              <a:rPr sz="1600" spc="25" dirty="0">
                <a:solidFill>
                  <a:srgbClr val="66666E"/>
                </a:solidFill>
                <a:latin typeface="UD デジタル 教科書体 NK-R" panose="02020400000000000000" pitchFamily="18" charset="-128"/>
                <a:ea typeface="UD デジタル 教科書体 NK-R" panose="02020400000000000000" pitchFamily="18" charset="-128"/>
                <a:cs typeface="SimSun"/>
              </a:rPr>
              <a:t>が</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ら、まずは定期</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的</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に</a:t>
            </a:r>
            <a:r>
              <a:rPr sz="2400" spc="-229" dirty="0">
                <a:solidFill>
                  <a:srgbClr val="66666E"/>
                </a:solidFill>
                <a:latin typeface="UD デジタル 教科書体 NK-R" panose="02020400000000000000" pitchFamily="18" charset="-128"/>
                <a:ea typeface="UD デジタル 教科書体 NK-R" panose="02020400000000000000" pitchFamily="18" charset="-128"/>
                <a:cs typeface="Calibri"/>
              </a:rPr>
              <a:t>1</a:t>
            </a:r>
            <a:r>
              <a:rPr lang="en-US" altLang="ja-JP" sz="2400" spc="225" dirty="0">
                <a:solidFill>
                  <a:srgbClr val="66666E"/>
                </a:solidFill>
                <a:latin typeface="UD デジタル 教科書体 NK-R" panose="02020400000000000000" pitchFamily="18" charset="-128"/>
                <a:ea typeface="UD デジタル 教科書体 NK-R" panose="02020400000000000000" pitchFamily="18" charset="-128"/>
                <a:cs typeface="Calibri"/>
              </a:rPr>
              <a:t>2</a:t>
            </a:r>
            <a:r>
              <a:rPr sz="24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回</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のトリートメント</a:t>
            </a:r>
            <a:r>
              <a:rPr sz="1600" spc="25" dirty="0">
                <a:solidFill>
                  <a:srgbClr val="66666E"/>
                </a:solidFill>
                <a:latin typeface="UD デジタル 教科書体 NK-R" panose="02020400000000000000" pitchFamily="18" charset="-128"/>
                <a:ea typeface="UD デジタル 教科書体 NK-R" panose="02020400000000000000" pitchFamily="18" charset="-128"/>
                <a:cs typeface="SimSun"/>
              </a:rPr>
              <a:t>を</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ご提案</a:t>
            </a:r>
            <a:r>
              <a:rPr lang="ja-JP" altLang="en-US"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して</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ください。凹凸部分だけではなく全</a:t>
            </a:r>
            <a:r>
              <a:rPr sz="1600" spc="2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にもアプローチしてトリートメントを</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開</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始</a:t>
            </a:r>
            <a:r>
              <a:rPr sz="1600" spc="25" dirty="0">
                <a:solidFill>
                  <a:srgbClr val="66666E"/>
                </a:solidFill>
                <a:latin typeface="UD デジタル 教科書体 NK-R" panose="02020400000000000000" pitchFamily="18" charset="-128"/>
                <a:ea typeface="UD デジタル 教科書体 NK-R" panose="02020400000000000000" pitchFamily="18" charset="-128"/>
                <a:cs typeface="SimSun"/>
              </a:rPr>
              <a:t>し</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ます。全</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から局所へ徐々に</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段</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階を進めること</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が</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切です</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600" dirty="0">
              <a:latin typeface="UD デジタル 教科書体 NK-R" panose="02020400000000000000" pitchFamily="18" charset="-128"/>
              <a:ea typeface="UD デジタル 教科書体 NK-R" panose="02020400000000000000" pitchFamily="18" charset="-128"/>
              <a:cs typeface="SimSun"/>
            </a:endParaRPr>
          </a:p>
        </p:txBody>
      </p:sp>
      <p:grpSp>
        <p:nvGrpSpPr>
          <p:cNvPr id="24" name="グループ化 23">
            <a:extLst>
              <a:ext uri="{FF2B5EF4-FFF2-40B4-BE49-F238E27FC236}">
                <a16:creationId xmlns:a16="http://schemas.microsoft.com/office/drawing/2014/main" id="{17D8BE44-887E-D2C2-B462-FECEB1753C96}"/>
              </a:ext>
            </a:extLst>
          </p:cNvPr>
          <p:cNvGrpSpPr/>
          <p:nvPr/>
        </p:nvGrpSpPr>
        <p:grpSpPr>
          <a:xfrm>
            <a:off x="969284" y="5145012"/>
            <a:ext cx="2429560" cy="580482"/>
            <a:chOff x="507459" y="3413158"/>
            <a:chExt cx="3435206" cy="781777"/>
          </a:xfrm>
        </p:grpSpPr>
        <p:sp>
          <p:nvSpPr>
            <p:cNvPr id="23" name="object 8">
              <a:extLst>
                <a:ext uri="{FF2B5EF4-FFF2-40B4-BE49-F238E27FC236}">
                  <a16:creationId xmlns:a16="http://schemas.microsoft.com/office/drawing/2014/main" id="{7920DC5B-6172-1D89-1F1A-E1F305C539A5}"/>
                </a:ext>
              </a:extLst>
            </p:cNvPr>
            <p:cNvSpPr/>
            <p:nvPr/>
          </p:nvSpPr>
          <p:spPr>
            <a:xfrm>
              <a:off x="507459" y="3413158"/>
              <a:ext cx="3435206" cy="781777"/>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gradFill>
              <a:gsLst>
                <a:gs pos="0">
                  <a:schemeClr val="accent5">
                    <a:lumMod val="5000"/>
                    <a:lumOff val="95000"/>
                  </a:schemeClr>
                </a:gs>
                <a:gs pos="63000">
                  <a:schemeClr val="accent6">
                    <a:lumMod val="60000"/>
                    <a:lumOff val="40000"/>
                  </a:schemeClr>
                </a:gs>
                <a:gs pos="44000">
                  <a:schemeClr val="accent6">
                    <a:lumMod val="40000"/>
                    <a:lumOff val="60000"/>
                  </a:schemeClr>
                </a:gs>
                <a:gs pos="100000">
                  <a:schemeClr val="bg1"/>
                </a:gs>
              </a:gsLst>
              <a:lin ang="0" scaled="1"/>
            </a:gradFill>
            <a:effectLst>
              <a:outerShdw blurRad="63500" sx="102000" sy="102000" algn="ctr" rotWithShape="0">
                <a:prstClr val="black">
                  <a:alpha val="40000"/>
                </a:prstClr>
              </a:outerShdw>
            </a:effectLst>
          </p:spPr>
          <p:txBody>
            <a:bodyPr wrap="square" lIns="0" tIns="0" rIns="0" bIns="0" rtlCol="0"/>
            <a:lstStyle/>
            <a:p>
              <a:endParaRPr sz="2400" dirty="0"/>
            </a:p>
          </p:txBody>
        </p:sp>
        <p:sp>
          <p:nvSpPr>
            <p:cNvPr id="22" name="object 3">
              <a:extLst>
                <a:ext uri="{FF2B5EF4-FFF2-40B4-BE49-F238E27FC236}">
                  <a16:creationId xmlns:a16="http://schemas.microsoft.com/office/drawing/2014/main" id="{CB096CD8-F174-7132-685E-B08AF6D87DA8}"/>
                </a:ext>
              </a:extLst>
            </p:cNvPr>
            <p:cNvSpPr txBox="1">
              <a:spLocks/>
            </p:cNvSpPr>
            <p:nvPr/>
          </p:nvSpPr>
          <p:spPr>
            <a:xfrm>
              <a:off x="888938" y="3611044"/>
              <a:ext cx="2749741" cy="386003"/>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2400" kern="0" spc="25" dirty="0">
                  <a:latin typeface="UD デジタル 教科書体 NK-R" panose="02020400000000000000" pitchFamily="18" charset="-128"/>
                  <a:ea typeface="UD デジタル 教科書体 NK-R" panose="02020400000000000000" pitchFamily="18" charset="-128"/>
                </a:rPr>
                <a:t>イチオシコース</a:t>
              </a:r>
              <a:endParaRPr kumimoji="0" lang="ja-JP" altLang="en-US" sz="2400" kern="0" dirty="0">
                <a:latin typeface="UD デジタル 教科書体 NK-R" panose="02020400000000000000" pitchFamily="18" charset="-128"/>
                <a:ea typeface="UD デジタル 教科書体 NK-R" panose="02020400000000000000" pitchFamily="18" charset="-128"/>
              </a:endParaRPr>
            </a:p>
          </p:txBody>
        </p:sp>
      </p:grpSp>
      <p:grpSp>
        <p:nvGrpSpPr>
          <p:cNvPr id="28" name="グループ化 27">
            <a:extLst>
              <a:ext uri="{FF2B5EF4-FFF2-40B4-BE49-F238E27FC236}">
                <a16:creationId xmlns:a16="http://schemas.microsoft.com/office/drawing/2014/main" id="{14DABE1A-3413-0E3A-1486-0AE15FB80861}"/>
              </a:ext>
            </a:extLst>
          </p:cNvPr>
          <p:cNvGrpSpPr/>
          <p:nvPr/>
        </p:nvGrpSpPr>
        <p:grpSpPr>
          <a:xfrm>
            <a:off x="969284" y="6687690"/>
            <a:ext cx="2429560" cy="575221"/>
            <a:chOff x="507459" y="3413158"/>
            <a:chExt cx="3435206" cy="781777"/>
          </a:xfrm>
        </p:grpSpPr>
        <p:sp>
          <p:nvSpPr>
            <p:cNvPr id="29" name="object 8">
              <a:extLst>
                <a:ext uri="{FF2B5EF4-FFF2-40B4-BE49-F238E27FC236}">
                  <a16:creationId xmlns:a16="http://schemas.microsoft.com/office/drawing/2014/main" id="{AA5F389B-2D91-16A0-09D4-9B021EB50A30}"/>
                </a:ext>
              </a:extLst>
            </p:cNvPr>
            <p:cNvSpPr/>
            <p:nvPr/>
          </p:nvSpPr>
          <p:spPr>
            <a:xfrm>
              <a:off x="507459" y="3413158"/>
              <a:ext cx="3435206" cy="781777"/>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gradFill>
              <a:gsLst>
                <a:gs pos="0">
                  <a:schemeClr val="accent5">
                    <a:lumMod val="5000"/>
                    <a:lumOff val="95000"/>
                  </a:schemeClr>
                </a:gs>
                <a:gs pos="63000">
                  <a:schemeClr val="accent6">
                    <a:lumMod val="60000"/>
                    <a:lumOff val="40000"/>
                  </a:schemeClr>
                </a:gs>
                <a:gs pos="44000">
                  <a:schemeClr val="accent6">
                    <a:lumMod val="40000"/>
                    <a:lumOff val="60000"/>
                  </a:schemeClr>
                </a:gs>
                <a:gs pos="100000">
                  <a:schemeClr val="bg1"/>
                </a:gs>
              </a:gsLst>
              <a:lin ang="0" scaled="1"/>
            </a:gradFill>
            <a:effectLst>
              <a:outerShdw blurRad="63500" sx="102000" sy="102000" algn="ctr" rotWithShape="0">
                <a:prstClr val="black">
                  <a:alpha val="40000"/>
                </a:prstClr>
              </a:outerShdw>
            </a:effectLst>
          </p:spPr>
          <p:txBody>
            <a:bodyPr wrap="square" lIns="0" tIns="0" rIns="0" bIns="0" rtlCol="0"/>
            <a:lstStyle/>
            <a:p>
              <a:endParaRPr sz="2400" dirty="0"/>
            </a:p>
          </p:txBody>
        </p:sp>
        <p:sp>
          <p:nvSpPr>
            <p:cNvPr id="30" name="object 3">
              <a:extLst>
                <a:ext uri="{FF2B5EF4-FFF2-40B4-BE49-F238E27FC236}">
                  <a16:creationId xmlns:a16="http://schemas.microsoft.com/office/drawing/2014/main" id="{95C2608B-BDD4-A39C-2021-CA298CD142BD}"/>
                </a:ext>
              </a:extLst>
            </p:cNvPr>
            <p:cNvSpPr txBox="1">
              <a:spLocks/>
            </p:cNvSpPr>
            <p:nvPr/>
          </p:nvSpPr>
          <p:spPr>
            <a:xfrm>
              <a:off x="888939" y="3625420"/>
              <a:ext cx="2749741" cy="386003"/>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2400" kern="0" dirty="0">
                  <a:latin typeface="UD デジタル 教科書体 NK-R" panose="02020400000000000000" pitchFamily="18" charset="-128"/>
                  <a:ea typeface="UD デジタル 教科書体 NK-R" panose="02020400000000000000" pitchFamily="18" charset="-128"/>
                </a:rPr>
                <a:t>クイックコース</a:t>
              </a:r>
            </a:p>
          </p:txBody>
        </p:sp>
      </p:grpSp>
      <p:grpSp>
        <p:nvGrpSpPr>
          <p:cNvPr id="31" name="グループ化 30">
            <a:extLst>
              <a:ext uri="{FF2B5EF4-FFF2-40B4-BE49-F238E27FC236}">
                <a16:creationId xmlns:a16="http://schemas.microsoft.com/office/drawing/2014/main" id="{FAA7CA8C-DB59-E593-BBC1-F94A6505BADF}"/>
              </a:ext>
            </a:extLst>
          </p:cNvPr>
          <p:cNvGrpSpPr/>
          <p:nvPr/>
        </p:nvGrpSpPr>
        <p:grpSpPr>
          <a:xfrm>
            <a:off x="969284" y="5918981"/>
            <a:ext cx="2429560" cy="575221"/>
            <a:chOff x="507459" y="3413158"/>
            <a:chExt cx="3435206" cy="781777"/>
          </a:xfrm>
        </p:grpSpPr>
        <p:sp>
          <p:nvSpPr>
            <p:cNvPr id="32" name="object 8">
              <a:extLst>
                <a:ext uri="{FF2B5EF4-FFF2-40B4-BE49-F238E27FC236}">
                  <a16:creationId xmlns:a16="http://schemas.microsoft.com/office/drawing/2014/main" id="{DCEA9D55-883F-4786-7B4A-57841A411760}"/>
                </a:ext>
              </a:extLst>
            </p:cNvPr>
            <p:cNvSpPr/>
            <p:nvPr/>
          </p:nvSpPr>
          <p:spPr>
            <a:xfrm>
              <a:off x="507459" y="3413158"/>
              <a:ext cx="3435206" cy="781777"/>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gradFill>
              <a:gsLst>
                <a:gs pos="0">
                  <a:schemeClr val="accent5">
                    <a:lumMod val="5000"/>
                    <a:lumOff val="95000"/>
                  </a:schemeClr>
                </a:gs>
                <a:gs pos="63000">
                  <a:schemeClr val="accent6">
                    <a:lumMod val="60000"/>
                    <a:lumOff val="40000"/>
                  </a:schemeClr>
                </a:gs>
                <a:gs pos="44000">
                  <a:schemeClr val="accent6">
                    <a:lumMod val="40000"/>
                    <a:lumOff val="60000"/>
                  </a:schemeClr>
                </a:gs>
                <a:gs pos="100000">
                  <a:schemeClr val="bg1"/>
                </a:gs>
              </a:gsLst>
              <a:lin ang="0" scaled="1"/>
            </a:gradFill>
            <a:effectLst>
              <a:outerShdw blurRad="63500" sx="102000" sy="102000" algn="ctr" rotWithShape="0">
                <a:prstClr val="black">
                  <a:alpha val="40000"/>
                </a:prstClr>
              </a:outerShdw>
            </a:effectLst>
          </p:spPr>
          <p:txBody>
            <a:bodyPr wrap="square" lIns="0" tIns="0" rIns="0" bIns="0" rtlCol="0"/>
            <a:lstStyle/>
            <a:p>
              <a:endParaRPr sz="2400" dirty="0"/>
            </a:p>
          </p:txBody>
        </p:sp>
        <p:sp>
          <p:nvSpPr>
            <p:cNvPr id="33" name="object 3">
              <a:extLst>
                <a:ext uri="{FF2B5EF4-FFF2-40B4-BE49-F238E27FC236}">
                  <a16:creationId xmlns:a16="http://schemas.microsoft.com/office/drawing/2014/main" id="{BBF05F9E-744E-640F-4387-E1673BCD68AB}"/>
                </a:ext>
              </a:extLst>
            </p:cNvPr>
            <p:cNvSpPr txBox="1">
              <a:spLocks/>
            </p:cNvSpPr>
            <p:nvPr/>
          </p:nvSpPr>
          <p:spPr>
            <a:xfrm>
              <a:off x="888938" y="3603022"/>
              <a:ext cx="2749741" cy="386003"/>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2400" kern="0" spc="25" dirty="0">
                  <a:latin typeface="UD デジタル 教科書体 NK-R" panose="02020400000000000000" pitchFamily="18" charset="-128"/>
                  <a:ea typeface="UD デジタル 教科書体 NK-R" panose="02020400000000000000" pitchFamily="18" charset="-128"/>
                </a:rPr>
                <a:t>ゆったりコース</a:t>
              </a:r>
              <a:endParaRPr kumimoji="0" lang="ja-JP" altLang="en-US" sz="2400" kern="0" dirty="0">
                <a:latin typeface="UD デジタル 教科書体 NK-R" panose="02020400000000000000" pitchFamily="18" charset="-128"/>
                <a:ea typeface="UD デジタル 教科書体 NK-R" panose="02020400000000000000" pitchFamily="18" charset="-128"/>
              </a:endParaRPr>
            </a:p>
          </p:txBody>
        </p:sp>
      </p:grpSp>
      <p:sp>
        <p:nvSpPr>
          <p:cNvPr id="37" name="object 15">
            <a:extLst>
              <a:ext uri="{FF2B5EF4-FFF2-40B4-BE49-F238E27FC236}">
                <a16:creationId xmlns:a16="http://schemas.microsoft.com/office/drawing/2014/main" id="{C9AB0DFA-E168-B1E3-6B84-4DC145208144}"/>
              </a:ext>
            </a:extLst>
          </p:cNvPr>
          <p:cNvSpPr txBox="1">
            <a:spLocks/>
          </p:cNvSpPr>
          <p:nvPr/>
        </p:nvSpPr>
        <p:spPr>
          <a:xfrm>
            <a:off x="3678995" y="5203342"/>
            <a:ext cx="4400349" cy="445634"/>
          </a:xfrm>
          <a:prstGeom prst="rect">
            <a:avLst/>
          </a:prstGeom>
        </p:spPr>
        <p:txBody>
          <a:bodyPr vert="horz" wrap="square" lIns="0" tIns="14604" rIns="0" bIns="0" rtlCol="0">
            <a:spAutoFit/>
          </a:bodyPr>
          <a:lstStyle>
            <a:lvl1pPr>
              <a:defRPr sz="2700" b="0" i="0">
                <a:solidFill>
                  <a:srgbClr val="414141"/>
                </a:solidFill>
                <a:latin typeface="SimSun"/>
                <a:ea typeface="+mj-ea"/>
                <a:cs typeface="SimSun"/>
              </a:defRPr>
            </a:lvl1pPr>
          </a:lstStyle>
          <a:p>
            <a:pPr marL="12700">
              <a:spcBef>
                <a:spcPts val="114"/>
              </a:spcBef>
            </a:pP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１週間に</a:t>
            </a:r>
            <a:r>
              <a:rPr kumimoji="0" lang="en-US" altLang="ja-JP"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2</a:t>
            </a: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回</a:t>
            </a:r>
            <a:r>
              <a:rPr kumimoji="0" lang="en-US" altLang="ja-JP"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a:t>
            </a: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　</a:t>
            </a:r>
            <a:r>
              <a:rPr kumimoji="0" lang="en-US" altLang="ja-JP"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6</a:t>
            </a: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週間＝</a:t>
            </a:r>
            <a:r>
              <a:rPr kumimoji="0" lang="en-US" altLang="ja-JP"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12</a:t>
            </a: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回</a:t>
            </a:r>
          </a:p>
        </p:txBody>
      </p:sp>
      <p:sp>
        <p:nvSpPr>
          <p:cNvPr id="38" name="object 15">
            <a:extLst>
              <a:ext uri="{FF2B5EF4-FFF2-40B4-BE49-F238E27FC236}">
                <a16:creationId xmlns:a16="http://schemas.microsoft.com/office/drawing/2014/main" id="{2C66C35E-CB0D-8E94-CA74-A6E5B4BA3E5B}"/>
              </a:ext>
            </a:extLst>
          </p:cNvPr>
          <p:cNvSpPr txBox="1">
            <a:spLocks/>
          </p:cNvSpPr>
          <p:nvPr/>
        </p:nvSpPr>
        <p:spPr>
          <a:xfrm>
            <a:off x="3695028" y="6018550"/>
            <a:ext cx="4669637" cy="445634"/>
          </a:xfrm>
          <a:prstGeom prst="rect">
            <a:avLst/>
          </a:prstGeom>
        </p:spPr>
        <p:txBody>
          <a:bodyPr vert="horz" wrap="square" lIns="0" tIns="14604" rIns="0" bIns="0" rtlCol="0">
            <a:spAutoFit/>
          </a:bodyPr>
          <a:lstStyle>
            <a:lvl1pPr>
              <a:defRPr sz="2700" b="0" i="0">
                <a:solidFill>
                  <a:srgbClr val="414141"/>
                </a:solidFill>
                <a:latin typeface="SimSun"/>
                <a:ea typeface="+mj-ea"/>
                <a:cs typeface="SimSun"/>
              </a:defRPr>
            </a:lvl1pPr>
          </a:lstStyle>
          <a:p>
            <a:pPr marL="12700">
              <a:spcBef>
                <a:spcPts val="114"/>
              </a:spcBef>
            </a:pP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１週間に</a:t>
            </a:r>
            <a:r>
              <a:rPr kumimoji="0" lang="en-US" altLang="ja-JP"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1</a:t>
            </a: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回</a:t>
            </a:r>
            <a:r>
              <a:rPr kumimoji="0" lang="en-US" altLang="ja-JP"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×12</a:t>
            </a: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週間＝</a:t>
            </a:r>
            <a:r>
              <a:rPr kumimoji="0" lang="en-US" altLang="ja-JP"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12</a:t>
            </a: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回</a:t>
            </a:r>
          </a:p>
        </p:txBody>
      </p:sp>
      <p:sp>
        <p:nvSpPr>
          <p:cNvPr id="39" name="object 15">
            <a:extLst>
              <a:ext uri="{FF2B5EF4-FFF2-40B4-BE49-F238E27FC236}">
                <a16:creationId xmlns:a16="http://schemas.microsoft.com/office/drawing/2014/main" id="{52252011-9C5C-A251-ECE5-C8FF5A203EAB}"/>
              </a:ext>
            </a:extLst>
          </p:cNvPr>
          <p:cNvSpPr txBox="1">
            <a:spLocks/>
          </p:cNvSpPr>
          <p:nvPr/>
        </p:nvSpPr>
        <p:spPr>
          <a:xfrm>
            <a:off x="3668647" y="6781433"/>
            <a:ext cx="4502613" cy="445634"/>
          </a:xfrm>
          <a:prstGeom prst="rect">
            <a:avLst/>
          </a:prstGeom>
        </p:spPr>
        <p:txBody>
          <a:bodyPr vert="horz" wrap="square" lIns="0" tIns="14604" rIns="0" bIns="0" rtlCol="0">
            <a:spAutoFit/>
          </a:bodyPr>
          <a:lstStyle>
            <a:lvl1pPr>
              <a:defRPr sz="2700" b="0" i="0">
                <a:solidFill>
                  <a:srgbClr val="414141"/>
                </a:solidFill>
                <a:latin typeface="SimSun"/>
                <a:ea typeface="+mj-ea"/>
                <a:cs typeface="SimSun"/>
              </a:defRPr>
            </a:lvl1pPr>
          </a:lstStyle>
          <a:p>
            <a:pPr marL="12700">
              <a:spcBef>
                <a:spcPts val="114"/>
              </a:spcBef>
            </a:pP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１週間に</a:t>
            </a:r>
            <a:r>
              <a:rPr kumimoji="0" lang="en-US" altLang="ja-JP"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3</a:t>
            </a: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回</a:t>
            </a:r>
            <a:r>
              <a:rPr kumimoji="0" lang="en-US" altLang="ja-JP"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a:t>
            </a: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　 </a:t>
            </a:r>
            <a:r>
              <a:rPr kumimoji="0" lang="en-US" altLang="ja-JP"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4</a:t>
            </a: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週間＝</a:t>
            </a:r>
            <a:r>
              <a:rPr kumimoji="0" lang="en-US" altLang="ja-JP"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12</a:t>
            </a:r>
            <a:r>
              <a:rPr kumimoji="0" lang="ja-JP" altLang="en-US" sz="28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回</a:t>
            </a:r>
          </a:p>
        </p:txBody>
      </p:sp>
      <p:graphicFrame>
        <p:nvGraphicFramePr>
          <p:cNvPr id="42" name="表 41">
            <a:extLst>
              <a:ext uri="{FF2B5EF4-FFF2-40B4-BE49-F238E27FC236}">
                <a16:creationId xmlns:a16="http://schemas.microsoft.com/office/drawing/2014/main" id="{7BEF3527-E589-D3E7-A1C2-93B9A89B392E}"/>
              </a:ext>
            </a:extLst>
          </p:cNvPr>
          <p:cNvGraphicFramePr>
            <a:graphicFrameLocks noGrp="1"/>
          </p:cNvGraphicFramePr>
          <p:nvPr>
            <p:extLst>
              <p:ext uri="{D42A27DB-BD31-4B8C-83A1-F6EECF244321}">
                <p14:modId xmlns:p14="http://schemas.microsoft.com/office/powerpoint/2010/main" val="1156027771"/>
              </p:ext>
            </p:extLst>
          </p:nvPr>
        </p:nvGraphicFramePr>
        <p:xfrm>
          <a:off x="547994" y="7524993"/>
          <a:ext cx="17297400" cy="1982514"/>
        </p:xfrm>
        <a:graphic>
          <a:graphicData uri="http://schemas.openxmlformats.org/drawingml/2006/table">
            <a:tbl>
              <a:tblPr firstRow="1" bandRow="1">
                <a:tableStyleId>{5C22544A-7EE6-4342-B048-85BDC9FD1C3A}</a:tableStyleId>
              </a:tblPr>
              <a:tblGrid>
                <a:gridCol w="2204571">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590800">
                  <a:extLst>
                    <a:ext uri="{9D8B030D-6E8A-4147-A177-3AD203B41FA5}">
                      <a16:colId xmlns:a16="http://schemas.microsoft.com/office/drawing/2014/main" val="320597179"/>
                    </a:ext>
                  </a:extLst>
                </a:gridCol>
                <a:gridCol w="2590800">
                  <a:extLst>
                    <a:ext uri="{9D8B030D-6E8A-4147-A177-3AD203B41FA5}">
                      <a16:colId xmlns:a16="http://schemas.microsoft.com/office/drawing/2014/main" val="2373214396"/>
                    </a:ext>
                  </a:extLst>
                </a:gridCol>
                <a:gridCol w="2362200">
                  <a:extLst>
                    <a:ext uri="{9D8B030D-6E8A-4147-A177-3AD203B41FA5}">
                      <a16:colId xmlns:a16="http://schemas.microsoft.com/office/drawing/2014/main" val="20003"/>
                    </a:ext>
                  </a:extLst>
                </a:gridCol>
                <a:gridCol w="2519829">
                  <a:extLst>
                    <a:ext uri="{9D8B030D-6E8A-4147-A177-3AD203B41FA5}">
                      <a16:colId xmlns:a16="http://schemas.microsoft.com/office/drawing/2014/main" val="20004"/>
                    </a:ext>
                  </a:extLst>
                </a:gridCol>
              </a:tblGrid>
              <a:tr h="975623">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時間</a:t>
                      </a:r>
                    </a:p>
                  </a:txBody>
                  <a:tcPr anchor="ctr">
                    <a:cell3D prstMaterial="dkEdge">
                      <a:bevel prst="relaxedInset"/>
                      <a:lightRig rig="flood" dir="t"/>
                    </a:cell3D>
                  </a:tcPr>
                </a:tc>
                <a:tc>
                  <a:txBody>
                    <a:bodyPr/>
                    <a:lstStyle/>
                    <a:p>
                      <a:pPr algn="ctr"/>
                      <a:r>
                        <a:rPr kumimoji="1" lang="en-US" altLang="ja-JP" sz="2400" dirty="0">
                          <a:latin typeface="UD デジタル 教科書体 NK-R" panose="02020400000000000000" pitchFamily="18" charset="-128"/>
                          <a:ea typeface="UD デジタル 教科書体 NK-R" panose="02020400000000000000" pitchFamily="18" charset="-128"/>
                        </a:rPr>
                        <a:t>10</a:t>
                      </a:r>
                      <a:r>
                        <a:rPr kumimoji="1" lang="ja-JP" altLang="en-US" sz="2400" dirty="0">
                          <a:latin typeface="UD デジタル 教科書体 NK-R" panose="02020400000000000000" pitchFamily="18" charset="-128"/>
                          <a:ea typeface="UD デジタル 教科書体 NK-R" panose="02020400000000000000" pitchFamily="18" charset="-128"/>
                        </a:rPr>
                        <a:t>分（</a:t>
                      </a:r>
                      <a:r>
                        <a:rPr kumimoji="1" lang="en-US" altLang="ja-JP" sz="2400" dirty="0">
                          <a:latin typeface="UD デジタル 教科書体 NK-R" panose="02020400000000000000" pitchFamily="18" charset="-128"/>
                          <a:ea typeface="UD デジタル 教科書体 NK-R" panose="02020400000000000000" pitchFamily="18" charset="-128"/>
                        </a:rPr>
                        <a:t>1</a:t>
                      </a:r>
                      <a:r>
                        <a:rPr kumimoji="1" lang="ja-JP" altLang="en-US" sz="2400" dirty="0">
                          <a:latin typeface="UD デジタル 教科書体 NK-R" panose="02020400000000000000" pitchFamily="18" charset="-128"/>
                          <a:ea typeface="UD デジタル 教科書体 NK-R" panose="02020400000000000000" pitchFamily="18" charset="-128"/>
                        </a:rPr>
                        <a:t>部位）</a:t>
                      </a:r>
                    </a:p>
                  </a:txBody>
                  <a:tcPr anchor="ctr">
                    <a:cell3D prstMaterial="dkEdge">
                      <a:bevel prst="relaxedInset"/>
                      <a:lightRig rig="flood" dir="t"/>
                    </a:cell3D>
                  </a:tcPr>
                </a:tc>
                <a:tc>
                  <a:txBody>
                    <a:bodyPr/>
                    <a:lstStyle/>
                    <a:p>
                      <a:pPr algn="ctr"/>
                      <a:r>
                        <a:rPr kumimoji="1" lang="en-US" altLang="ja-JP" sz="2400" dirty="0">
                          <a:latin typeface="UD デジタル 教科書体 NK-R" panose="02020400000000000000" pitchFamily="18" charset="-128"/>
                          <a:ea typeface="UD デジタル 教科書体 NK-R" panose="02020400000000000000" pitchFamily="18" charset="-128"/>
                        </a:rPr>
                        <a:t>20</a:t>
                      </a:r>
                      <a:r>
                        <a:rPr kumimoji="1" lang="ja-JP" altLang="en-US" sz="2400" dirty="0">
                          <a:latin typeface="UD デジタル 教科書体 NK-R" panose="02020400000000000000" pitchFamily="18" charset="-128"/>
                          <a:ea typeface="UD デジタル 教科書体 NK-R" panose="02020400000000000000" pitchFamily="18" charset="-128"/>
                        </a:rPr>
                        <a:t>分（</a:t>
                      </a:r>
                      <a:r>
                        <a:rPr kumimoji="1" lang="en-US" altLang="ja-JP" sz="2400" dirty="0">
                          <a:latin typeface="UD デジタル 教科書体 NK-R" panose="02020400000000000000" pitchFamily="18" charset="-128"/>
                          <a:ea typeface="UD デジタル 教科書体 NK-R" panose="02020400000000000000" pitchFamily="18" charset="-128"/>
                        </a:rPr>
                        <a:t>1</a:t>
                      </a:r>
                      <a:r>
                        <a:rPr kumimoji="1" lang="ja-JP" altLang="en-US" sz="2400" dirty="0">
                          <a:latin typeface="UD デジタル 教科書体 NK-R" panose="02020400000000000000" pitchFamily="18" charset="-128"/>
                          <a:ea typeface="UD デジタル 教科書体 NK-R" panose="02020400000000000000" pitchFamily="18" charset="-128"/>
                        </a:rPr>
                        <a:t>部位）</a:t>
                      </a:r>
                      <a:endParaRPr kumimoji="1" lang="en-US" altLang="ja-JP" sz="2400" dirty="0">
                        <a:latin typeface="UD デジタル 教科書体 NK-R" panose="02020400000000000000" pitchFamily="18" charset="-128"/>
                        <a:ea typeface="UD デジタル 教科書体 NK-R" panose="02020400000000000000" pitchFamily="18" charset="-128"/>
                      </a:endParaRPr>
                    </a:p>
                  </a:txBody>
                  <a:tcPr anchor="ctr">
                    <a:cell3D prstMaterial="dkEdge">
                      <a:bevel prst="relaxedInset"/>
                      <a:lightRig rig="flood" dir="t"/>
                    </a:cell3D>
                  </a:tcPr>
                </a:tc>
                <a:tc>
                  <a:txBody>
                    <a:bodyPr/>
                    <a:lstStyle/>
                    <a:p>
                      <a:pPr algn="ctr"/>
                      <a:r>
                        <a:rPr kumimoji="1" lang="en-US" altLang="ja-JP" sz="2400" dirty="0">
                          <a:latin typeface="UD デジタル 教科書体 NK-R" panose="02020400000000000000" pitchFamily="18" charset="-128"/>
                          <a:ea typeface="UD デジタル 教科書体 NK-R" panose="02020400000000000000" pitchFamily="18" charset="-128"/>
                        </a:rPr>
                        <a:t>30</a:t>
                      </a:r>
                      <a:r>
                        <a:rPr kumimoji="1" lang="ja-JP" altLang="en-US" sz="2400" dirty="0">
                          <a:latin typeface="UD デジタル 教科書体 NK-R" panose="02020400000000000000" pitchFamily="18" charset="-128"/>
                          <a:ea typeface="UD デジタル 教科書体 NK-R" panose="02020400000000000000" pitchFamily="18" charset="-128"/>
                        </a:rPr>
                        <a:t>分</a:t>
                      </a:r>
                      <a:endParaRPr kumimoji="1" lang="en-US" altLang="ja-JP" sz="2400" dirty="0">
                        <a:latin typeface="UD デジタル 教科書体 NK-R" panose="02020400000000000000" pitchFamily="18" charset="-128"/>
                        <a:ea typeface="UD デジタル 教科書体 NK-R" panose="02020400000000000000" pitchFamily="18" charset="-128"/>
                      </a:endParaRPr>
                    </a:p>
                    <a:p>
                      <a:pPr algn="ctr"/>
                      <a:r>
                        <a:rPr kumimoji="1" lang="ja-JP" altLang="en-US" sz="2400" dirty="0">
                          <a:latin typeface="UD デジタル 教科書体 NK-R" panose="02020400000000000000" pitchFamily="18" charset="-128"/>
                          <a:ea typeface="UD デジタル 教科書体 NK-R" panose="02020400000000000000" pitchFamily="18" charset="-128"/>
                        </a:rPr>
                        <a:t>上半身</a:t>
                      </a:r>
                      <a:r>
                        <a:rPr kumimoji="1" lang="en-US" altLang="ja-JP" sz="2400" dirty="0">
                          <a:latin typeface="UD デジタル 教科書体 NK-R" panose="02020400000000000000" pitchFamily="18" charset="-128"/>
                          <a:ea typeface="UD デジタル 教科書体 NK-R" panose="02020400000000000000" pitchFamily="18" charset="-128"/>
                        </a:rPr>
                        <a:t>or</a:t>
                      </a:r>
                      <a:r>
                        <a:rPr kumimoji="1" lang="ja-JP" altLang="en-US" sz="2400" dirty="0">
                          <a:latin typeface="UD デジタル 教科書体 NK-R" panose="02020400000000000000" pitchFamily="18" charset="-128"/>
                          <a:ea typeface="UD デジタル 教科書体 NK-R" panose="02020400000000000000" pitchFamily="18" charset="-128"/>
                        </a:rPr>
                        <a:t>下半身</a:t>
                      </a:r>
                      <a:endParaRPr kumimoji="1" lang="en-US" altLang="ja-JP" sz="2400" dirty="0">
                        <a:latin typeface="UD デジタル 教科書体 NK-R" panose="02020400000000000000" pitchFamily="18" charset="-128"/>
                        <a:ea typeface="UD デジタル 教科書体 NK-R" panose="02020400000000000000" pitchFamily="18" charset="-128"/>
                      </a:endParaRPr>
                    </a:p>
                  </a:txBody>
                  <a:tcPr anchor="ctr">
                    <a:cell3D prstMaterial="dkEdge">
                      <a:bevel prst="relaxedInset"/>
                      <a:lightRig rig="flood" dir="t"/>
                    </a:cell3D>
                  </a:tcPr>
                </a:tc>
                <a:tc>
                  <a:txBody>
                    <a:bodyPr/>
                    <a:lstStyle/>
                    <a:p>
                      <a:pPr algn="ctr"/>
                      <a:r>
                        <a:rPr kumimoji="1" lang="en-US" altLang="ja-JP" sz="2400" dirty="0">
                          <a:latin typeface="UD デジタル 教科書体 NK-R" panose="02020400000000000000" pitchFamily="18" charset="-128"/>
                          <a:ea typeface="UD デジタル 教科書体 NK-R" panose="02020400000000000000" pitchFamily="18" charset="-128"/>
                        </a:rPr>
                        <a:t>45</a:t>
                      </a:r>
                      <a:r>
                        <a:rPr kumimoji="1" lang="ja-JP" altLang="en-US" sz="2400" dirty="0">
                          <a:latin typeface="UD デジタル 教科書体 NK-R" panose="02020400000000000000" pitchFamily="18" charset="-128"/>
                          <a:ea typeface="UD デジタル 教科書体 NK-R" panose="02020400000000000000" pitchFamily="18" charset="-128"/>
                        </a:rPr>
                        <a:t>分</a:t>
                      </a:r>
                      <a:endParaRPr kumimoji="1" lang="en-US" altLang="ja-JP" sz="2400" dirty="0">
                        <a:latin typeface="UD デジタル 教科書体 NK-R" panose="02020400000000000000" pitchFamily="18" charset="-128"/>
                        <a:ea typeface="UD デジタル 教科書体 NK-R" panose="02020400000000000000" pitchFamily="18" charset="-128"/>
                      </a:endParaRPr>
                    </a:p>
                    <a:p>
                      <a:pPr algn="ctr"/>
                      <a:r>
                        <a:rPr kumimoji="1" lang="ja-JP" altLang="en-US" sz="2400" dirty="0">
                          <a:latin typeface="UD デジタル 教科書体 NK-R" panose="02020400000000000000" pitchFamily="18" charset="-128"/>
                          <a:ea typeface="UD デジタル 教科書体 NK-R" panose="02020400000000000000" pitchFamily="18" charset="-128"/>
                        </a:rPr>
                        <a:t>上半身</a:t>
                      </a:r>
                      <a:r>
                        <a:rPr kumimoji="1" lang="en-US" altLang="ja-JP" sz="2400" dirty="0">
                          <a:latin typeface="UD デジタル 教科書体 NK-R" panose="02020400000000000000" pitchFamily="18" charset="-128"/>
                          <a:ea typeface="UD デジタル 教科書体 NK-R" panose="02020400000000000000" pitchFamily="18" charset="-128"/>
                        </a:rPr>
                        <a:t>or</a:t>
                      </a:r>
                      <a:r>
                        <a:rPr kumimoji="1" lang="ja-JP" altLang="en-US" sz="2400" dirty="0">
                          <a:latin typeface="UD デジタル 教科書体 NK-R" panose="02020400000000000000" pitchFamily="18" charset="-128"/>
                          <a:ea typeface="UD デジタル 教科書体 NK-R" panose="02020400000000000000" pitchFamily="18" charset="-128"/>
                        </a:rPr>
                        <a:t>下半身</a:t>
                      </a:r>
                      <a:endParaRPr kumimoji="1" lang="en-US" altLang="ja-JP" sz="2400" dirty="0">
                        <a:latin typeface="UD デジタル 教科書体 NK-R" panose="02020400000000000000" pitchFamily="18" charset="-128"/>
                        <a:ea typeface="UD デジタル 教科書体 NK-R" panose="02020400000000000000" pitchFamily="18" charset="-128"/>
                      </a:endParaRPr>
                    </a:p>
                  </a:txBody>
                  <a:tcPr anchor="ctr">
                    <a:cell3D prstMaterial="dkEdge">
                      <a:bevel prst="relaxedInset"/>
                      <a:lightRig rig="flood" dir="t"/>
                    </a:cell3D>
                  </a:tcPr>
                </a:tc>
                <a:tc>
                  <a:txBody>
                    <a:bodyPr/>
                    <a:lstStyle/>
                    <a:p>
                      <a:pPr algn="ctr"/>
                      <a:r>
                        <a:rPr kumimoji="1" lang="en-US" altLang="ja-JP" sz="2400" dirty="0">
                          <a:latin typeface="UD デジタル 教科書体 NK-R" panose="02020400000000000000" pitchFamily="18" charset="-128"/>
                          <a:ea typeface="UD デジタル 教科書体 NK-R" panose="02020400000000000000" pitchFamily="18" charset="-128"/>
                        </a:rPr>
                        <a:t>60</a:t>
                      </a:r>
                      <a:r>
                        <a:rPr kumimoji="1" lang="ja-JP" altLang="en-US" sz="2400" dirty="0">
                          <a:latin typeface="UD デジタル 教科書体 NK-R" panose="02020400000000000000" pitchFamily="18" charset="-128"/>
                          <a:ea typeface="UD デジタル 教科書体 NK-R" panose="02020400000000000000" pitchFamily="18" charset="-128"/>
                        </a:rPr>
                        <a:t>分（全身）</a:t>
                      </a:r>
                    </a:p>
                  </a:txBody>
                  <a:tcPr anchor="ctr">
                    <a:cell3D prstMaterial="dkEdge">
                      <a:bevel prst="relaxedInset"/>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latin typeface="UD デジタル 教科書体 NK-R" panose="02020400000000000000" pitchFamily="18" charset="-128"/>
                          <a:ea typeface="UD デジタル 教科書体 NK-R" panose="02020400000000000000" pitchFamily="18" charset="-128"/>
                        </a:rPr>
                        <a:t>90</a:t>
                      </a:r>
                      <a:r>
                        <a:rPr kumimoji="1" lang="ja-JP" altLang="en-US" sz="2400" dirty="0">
                          <a:latin typeface="UD デジタル 教科書体 NK-R" panose="02020400000000000000" pitchFamily="18" charset="-128"/>
                          <a:ea typeface="UD デジタル 教科書体 NK-R" panose="02020400000000000000" pitchFamily="18" charset="-128"/>
                        </a:rPr>
                        <a:t>分（全身）</a:t>
                      </a:r>
                      <a:endParaRPr kumimoji="1" lang="en-US" altLang="ja-JP" sz="2400" dirty="0">
                        <a:latin typeface="UD デジタル 教科書体 NK-R" panose="02020400000000000000" pitchFamily="18" charset="-128"/>
                        <a:ea typeface="UD デジタル 教科書体 NK-R" panose="02020400000000000000" pitchFamily="18" charset="-128"/>
                      </a:endParaRPr>
                    </a:p>
                  </a:txBody>
                  <a:tcPr anchor="ctr">
                    <a:cell3D prstMaterial="dkEdge">
                      <a:bevel prst="relaxedInset"/>
                      <a:lightRig rig="flood" dir="t"/>
                    </a:cell3D>
                  </a:tcPr>
                </a:tc>
                <a:extLst>
                  <a:ext uri="{0D108BD9-81ED-4DB2-BD59-A6C34878D82A}">
                    <a16:rowId xmlns:a16="http://schemas.microsoft.com/office/drawing/2014/main" val="10000"/>
                  </a:ext>
                </a:extLst>
              </a:tr>
              <a:tr h="1006891">
                <a:tc>
                  <a:txBody>
                    <a:bodyPr/>
                    <a:lstStyle/>
                    <a:p>
                      <a:pPr algn="ctr">
                        <a:lnSpc>
                          <a:spcPct val="200000"/>
                        </a:lnSpc>
                      </a:pPr>
                      <a:r>
                        <a:rPr kumimoji="1" lang="ja-JP" altLang="en-US" sz="2400" b="1" dirty="0">
                          <a:latin typeface="UD デジタル 教科書体 NK-R" panose="02020400000000000000" pitchFamily="18" charset="-128"/>
                          <a:ea typeface="UD デジタル 教科書体 NK-R" panose="02020400000000000000" pitchFamily="18" charset="-128"/>
                        </a:rPr>
                        <a:t>施術金額</a:t>
                      </a:r>
                      <a:r>
                        <a:rPr kumimoji="1" lang="ja-JP" altLang="en-US" sz="1600" b="1" dirty="0">
                          <a:latin typeface="UD デジタル 教科書体 NK-R" panose="02020400000000000000" pitchFamily="18" charset="-128"/>
                          <a:ea typeface="UD デジタル 教科書体 NK-R" panose="02020400000000000000" pitchFamily="18" charset="-128"/>
                        </a:rPr>
                        <a:t>（税別）</a:t>
                      </a:r>
                      <a:endParaRPr kumimoji="1" lang="en-US" altLang="ja-JP" sz="1600" b="1" dirty="0">
                        <a:latin typeface="UD デジタル 教科書体 NK-R" panose="02020400000000000000" pitchFamily="18" charset="-128"/>
                        <a:ea typeface="UD デジタル 教科書体 NK-R" panose="02020400000000000000" pitchFamily="18" charset="-128"/>
                      </a:endParaRPr>
                    </a:p>
                  </a:txBody>
                  <a:tcPr>
                    <a:cell3D prstMaterial="dkEdge">
                      <a:bevel prst="relaxedInset"/>
                      <a:lightRig rig="flood" dir="t"/>
                    </a:cell3D>
                  </a:tcPr>
                </a:tc>
                <a:tc>
                  <a:txBody>
                    <a:bodyPr/>
                    <a:lstStyle/>
                    <a:p>
                      <a:pPr algn="ctr"/>
                      <a:r>
                        <a:rPr kumimoji="1" lang="ja-JP" altLang="en-US" sz="2400" b="0" dirty="0">
                          <a:latin typeface="UD デジタル 教科書体 NK-R" panose="02020400000000000000" pitchFamily="18" charset="-128"/>
                          <a:ea typeface="UD デジタル 教科書体 NK-R" panose="02020400000000000000" pitchFamily="18" charset="-128"/>
                        </a:rPr>
                        <a:t>￥</a:t>
                      </a:r>
                      <a:r>
                        <a:rPr kumimoji="1" lang="en-US" altLang="ja-JP" sz="2400" b="0" dirty="0">
                          <a:latin typeface="UD デジタル 教科書体 NK-R" panose="02020400000000000000" pitchFamily="18" charset="-128"/>
                          <a:ea typeface="UD デジタル 教科書体 NK-R" panose="02020400000000000000" pitchFamily="18" charset="-128"/>
                        </a:rPr>
                        <a:t>3,000</a:t>
                      </a:r>
                      <a:endParaRPr kumimoji="1" lang="ja-JP" altLang="en-US" sz="2400" b="0" dirty="0">
                        <a:latin typeface="UD デジタル 教科書体 NK-R" panose="02020400000000000000" pitchFamily="18" charset="-128"/>
                        <a:ea typeface="UD デジタル 教科書体 NK-R" panose="02020400000000000000" pitchFamily="18" charset="-128"/>
                      </a:endParaRPr>
                    </a:p>
                  </a:txBody>
                  <a:tcPr anchor="ctr">
                    <a:cell3D prstMaterial="dkEdge">
                      <a:bevel prst="relaxedInset"/>
                      <a:lightRig rig="flood" dir="t"/>
                    </a:cell3D>
                  </a:tcPr>
                </a:tc>
                <a:tc>
                  <a:txBody>
                    <a:bodyPr/>
                    <a:lstStyle/>
                    <a:p>
                      <a:pPr algn="ctr"/>
                      <a:r>
                        <a:rPr kumimoji="1" lang="ja-JP" altLang="en-US" sz="2400" b="0" dirty="0">
                          <a:latin typeface="UD デジタル 教科書体 NK-R" panose="02020400000000000000" pitchFamily="18" charset="-128"/>
                          <a:ea typeface="UD デジタル 教科書体 NK-R" panose="02020400000000000000" pitchFamily="18" charset="-128"/>
                        </a:rPr>
                        <a:t>￥</a:t>
                      </a:r>
                      <a:r>
                        <a:rPr kumimoji="1" lang="en-US" altLang="ja-JP" sz="2400" b="0" dirty="0">
                          <a:latin typeface="UD デジタル 教科書体 NK-R" panose="02020400000000000000" pitchFamily="18" charset="-128"/>
                          <a:ea typeface="UD デジタル 教科書体 NK-R" panose="02020400000000000000" pitchFamily="18" charset="-128"/>
                        </a:rPr>
                        <a:t>5,000</a:t>
                      </a:r>
                      <a:endParaRPr kumimoji="1" lang="ja-JP" altLang="en-US" sz="2400" b="0" dirty="0">
                        <a:latin typeface="UD デジタル 教科書体 NK-R" panose="02020400000000000000" pitchFamily="18" charset="-128"/>
                        <a:ea typeface="UD デジタル 教科書体 NK-R" panose="02020400000000000000" pitchFamily="18" charset="-128"/>
                      </a:endParaRPr>
                    </a:p>
                  </a:txBody>
                  <a:tcPr anchor="ctr">
                    <a:cell3D prstMaterial="dkEdge">
                      <a:bevel prst="relaxedInset"/>
                      <a:lightRig rig="flood" dir="t"/>
                    </a:cell3D>
                  </a:tcPr>
                </a:tc>
                <a:tc>
                  <a:txBody>
                    <a:bodyPr/>
                    <a:lstStyle/>
                    <a:p>
                      <a:pPr algn="ctr"/>
                      <a:r>
                        <a:rPr kumimoji="1" lang="ja-JP" altLang="en-US" sz="2400" b="0" dirty="0">
                          <a:latin typeface="UD デジタル 教科書体 NK-R" panose="02020400000000000000" pitchFamily="18" charset="-128"/>
                          <a:ea typeface="UD デジタル 教科書体 NK-R" panose="02020400000000000000" pitchFamily="18" charset="-128"/>
                        </a:rPr>
                        <a:t>￥</a:t>
                      </a:r>
                      <a:r>
                        <a:rPr kumimoji="1" lang="en-US" altLang="ja-JP" sz="2400" b="0" dirty="0">
                          <a:latin typeface="UD デジタル 教科書体 NK-R" panose="02020400000000000000" pitchFamily="18" charset="-128"/>
                          <a:ea typeface="UD デジタル 教科書体 NK-R" panose="02020400000000000000" pitchFamily="18" charset="-128"/>
                        </a:rPr>
                        <a:t>6</a:t>
                      </a:r>
                      <a:r>
                        <a:rPr kumimoji="1" lang="ja-JP" altLang="en-US" sz="2400" b="0" dirty="0">
                          <a:latin typeface="UD デジタル 教科書体 NK-R" panose="02020400000000000000" pitchFamily="18" charset="-128"/>
                          <a:ea typeface="UD デジタル 教科書体 NK-R" panose="02020400000000000000" pitchFamily="18" charset="-128"/>
                        </a:rPr>
                        <a:t>，</a:t>
                      </a:r>
                      <a:r>
                        <a:rPr kumimoji="1" lang="en-US" altLang="ja-JP" sz="2400" b="0" dirty="0">
                          <a:latin typeface="UD デジタル 教科書体 NK-R" panose="02020400000000000000" pitchFamily="18" charset="-128"/>
                          <a:ea typeface="UD デジタル 教科書体 NK-R" panose="02020400000000000000" pitchFamily="18" charset="-128"/>
                        </a:rPr>
                        <a:t>000</a:t>
                      </a:r>
                      <a:endParaRPr kumimoji="1" lang="ja-JP" altLang="en-US" sz="2400" b="0" dirty="0">
                        <a:latin typeface="UD デジタル 教科書体 NK-R" panose="02020400000000000000" pitchFamily="18" charset="-128"/>
                        <a:ea typeface="UD デジタル 教科書体 NK-R" panose="02020400000000000000" pitchFamily="18" charset="-128"/>
                      </a:endParaRPr>
                    </a:p>
                  </a:txBody>
                  <a:tcPr anchor="ctr">
                    <a:cell3D prstMaterial="dkEdge">
                      <a:bevel prst="relaxedInset"/>
                      <a:lightRig rig="flood" dir="t"/>
                    </a:cell3D>
                  </a:tcPr>
                </a:tc>
                <a:tc>
                  <a:txBody>
                    <a:bodyPr/>
                    <a:lstStyle/>
                    <a:p>
                      <a:pPr algn="ctr"/>
                      <a:r>
                        <a:rPr kumimoji="1" lang="ja-JP" altLang="en-US" sz="2400" b="0" dirty="0">
                          <a:latin typeface="UD デジタル 教科書体 NK-R" panose="02020400000000000000" pitchFamily="18" charset="-128"/>
                          <a:ea typeface="UD デジタル 教科書体 NK-R" panose="02020400000000000000" pitchFamily="18" charset="-128"/>
                        </a:rPr>
                        <a:t>￥</a:t>
                      </a:r>
                      <a:r>
                        <a:rPr kumimoji="1" lang="en-US" altLang="ja-JP" sz="2400" b="0" dirty="0">
                          <a:latin typeface="UD デジタル 教科書体 NK-R" panose="02020400000000000000" pitchFamily="18" charset="-128"/>
                          <a:ea typeface="UD デジタル 教科書体 NK-R" panose="02020400000000000000" pitchFamily="18" charset="-128"/>
                        </a:rPr>
                        <a:t>8</a:t>
                      </a:r>
                      <a:r>
                        <a:rPr kumimoji="1" lang="ja-JP" altLang="en-US" sz="2400" b="0" dirty="0">
                          <a:latin typeface="UD デジタル 教科書体 NK-R" panose="02020400000000000000" pitchFamily="18" charset="-128"/>
                          <a:ea typeface="UD デジタル 教科書体 NK-R" panose="02020400000000000000" pitchFamily="18" charset="-128"/>
                        </a:rPr>
                        <a:t>，</a:t>
                      </a:r>
                      <a:r>
                        <a:rPr kumimoji="1" lang="en-US" altLang="ja-JP" sz="2400" b="0" dirty="0">
                          <a:latin typeface="UD デジタル 教科書体 NK-R" panose="02020400000000000000" pitchFamily="18" charset="-128"/>
                          <a:ea typeface="UD デジタル 教科書体 NK-R" panose="02020400000000000000" pitchFamily="18" charset="-128"/>
                        </a:rPr>
                        <a:t>000</a:t>
                      </a:r>
                      <a:endParaRPr kumimoji="1" lang="ja-JP" altLang="en-US" sz="2400" b="0" dirty="0">
                        <a:latin typeface="UD デジタル 教科書体 NK-R" panose="02020400000000000000" pitchFamily="18" charset="-128"/>
                        <a:ea typeface="UD デジタル 教科書体 NK-R" panose="02020400000000000000" pitchFamily="18" charset="-128"/>
                      </a:endParaRPr>
                    </a:p>
                  </a:txBody>
                  <a:tcPr anchor="ctr">
                    <a:cell3D prstMaterial="dkEdge">
                      <a:bevel prst="relaxedInset"/>
                      <a:lightRig rig="flood" dir="t"/>
                    </a:cell3D>
                  </a:tcPr>
                </a:tc>
                <a:tc>
                  <a:txBody>
                    <a:bodyPr/>
                    <a:lstStyle/>
                    <a:p>
                      <a:pPr algn="ctr"/>
                      <a:r>
                        <a:rPr kumimoji="1" lang="ja-JP" altLang="en-US" sz="2400" b="0" dirty="0">
                          <a:latin typeface="UD デジタル 教科書体 NK-R" panose="02020400000000000000" pitchFamily="18" charset="-128"/>
                          <a:ea typeface="UD デジタル 教科書体 NK-R" panose="02020400000000000000" pitchFamily="18" charset="-128"/>
                        </a:rPr>
                        <a:t>￥</a:t>
                      </a:r>
                      <a:r>
                        <a:rPr kumimoji="1" lang="en-US" altLang="ja-JP" sz="2400" b="0" dirty="0">
                          <a:latin typeface="UD デジタル 教科書体 NK-R" panose="02020400000000000000" pitchFamily="18" charset="-128"/>
                          <a:ea typeface="UD デジタル 教科書体 NK-R" panose="02020400000000000000" pitchFamily="18" charset="-128"/>
                        </a:rPr>
                        <a:t>10,000</a:t>
                      </a:r>
                      <a:endParaRPr kumimoji="1" lang="ja-JP" altLang="en-US" sz="2400" b="0" dirty="0">
                        <a:latin typeface="UD デジタル 教科書体 NK-R" panose="02020400000000000000" pitchFamily="18" charset="-128"/>
                        <a:ea typeface="UD デジタル 教科書体 NK-R" panose="02020400000000000000" pitchFamily="18" charset="-128"/>
                      </a:endParaRPr>
                    </a:p>
                  </a:txBody>
                  <a:tcPr anchor="ctr">
                    <a:cell3D prstMaterial="dkEdge">
                      <a:bevel prst="relaxedInset"/>
                      <a:lightRig rig="flood" dir="t"/>
                    </a:cell3D>
                  </a:tcPr>
                </a:tc>
                <a:tc>
                  <a:txBody>
                    <a:bodyPr/>
                    <a:lstStyle/>
                    <a:p>
                      <a:pPr algn="ctr"/>
                      <a:r>
                        <a:rPr kumimoji="1" lang="ja-JP" altLang="en-US" sz="2400" b="0" dirty="0">
                          <a:latin typeface="UD デジタル 教科書体 NK-R" panose="02020400000000000000" pitchFamily="18" charset="-128"/>
                          <a:ea typeface="UD デジタル 教科書体 NK-R" panose="02020400000000000000" pitchFamily="18" charset="-128"/>
                        </a:rPr>
                        <a:t>￥</a:t>
                      </a:r>
                      <a:r>
                        <a:rPr kumimoji="1" lang="en-US" altLang="ja-JP" sz="2400" b="0" dirty="0">
                          <a:latin typeface="UD デジタル 教科書体 NK-R" panose="02020400000000000000" pitchFamily="18" charset="-128"/>
                          <a:ea typeface="UD デジタル 教科書体 NK-R" panose="02020400000000000000" pitchFamily="18" charset="-128"/>
                        </a:rPr>
                        <a:t>15,000</a:t>
                      </a:r>
                      <a:endParaRPr kumimoji="1" lang="ja-JP" altLang="en-US" sz="2400" b="0" dirty="0">
                        <a:latin typeface="UD デジタル 教科書体 NK-R" panose="02020400000000000000" pitchFamily="18" charset="-128"/>
                        <a:ea typeface="UD デジタル 教科書体 NK-R" panose="02020400000000000000" pitchFamily="18" charset="-128"/>
                      </a:endParaRPr>
                    </a:p>
                  </a:txBody>
                  <a:tcPr anchor="ctr">
                    <a:cell3D prstMaterial="dkEdge">
                      <a:bevel prst="relaxedInset"/>
                      <a:lightRig rig="flood" dir="t"/>
                    </a:cell3D>
                  </a:tcPr>
                </a:tc>
                <a:extLst>
                  <a:ext uri="{0D108BD9-81ED-4DB2-BD59-A6C34878D82A}">
                    <a16:rowId xmlns:a16="http://schemas.microsoft.com/office/drawing/2014/main" val="10001"/>
                  </a:ext>
                </a:extLst>
              </a:tr>
            </a:tbl>
          </a:graphicData>
        </a:graphic>
      </p:graphicFrame>
      <p:sp>
        <p:nvSpPr>
          <p:cNvPr id="43" name="テキスト ボックス 42">
            <a:extLst>
              <a:ext uri="{FF2B5EF4-FFF2-40B4-BE49-F238E27FC236}">
                <a16:creationId xmlns:a16="http://schemas.microsoft.com/office/drawing/2014/main" id="{0A79B721-B0ED-F462-25FA-6CD15C7F1C78}"/>
              </a:ext>
            </a:extLst>
          </p:cNvPr>
          <p:cNvSpPr txBox="1"/>
          <p:nvPr/>
        </p:nvSpPr>
        <p:spPr>
          <a:xfrm>
            <a:off x="9539662" y="9558887"/>
            <a:ext cx="8622509" cy="413277"/>
          </a:xfrm>
          <a:prstGeom prst="rect">
            <a:avLst/>
          </a:prstGeom>
          <a:noFill/>
        </p:spPr>
        <p:txBody>
          <a:bodyPr wrap="square" rtlCol="0">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 施術時間と金額は一例です。＊カウンセリングの時間は含まれていません。</a:t>
            </a:r>
            <a:endParaRPr kumimoji="1"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44" name="object 8">
            <a:extLst>
              <a:ext uri="{FF2B5EF4-FFF2-40B4-BE49-F238E27FC236}">
                <a16:creationId xmlns:a16="http://schemas.microsoft.com/office/drawing/2014/main" id="{FDD48082-696D-1929-B095-62125F35C1C1}"/>
              </a:ext>
            </a:extLst>
          </p:cNvPr>
          <p:cNvSpPr/>
          <p:nvPr/>
        </p:nvSpPr>
        <p:spPr>
          <a:xfrm>
            <a:off x="8675149" y="4948355"/>
            <a:ext cx="8299580" cy="2366862"/>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gradFill flip="none" rotWithShape="1">
            <a:gsLst>
              <a:gs pos="0">
                <a:schemeClr val="accent5">
                  <a:lumMod val="5000"/>
                  <a:lumOff val="95000"/>
                </a:schemeClr>
              </a:gs>
              <a:gs pos="63000">
                <a:schemeClr val="accent5">
                  <a:lumMod val="45000"/>
                  <a:lumOff val="55000"/>
                </a:schemeClr>
              </a:gs>
              <a:gs pos="44000">
                <a:schemeClr val="accent5">
                  <a:lumMod val="45000"/>
                  <a:lumOff val="55000"/>
                </a:schemeClr>
              </a:gs>
              <a:gs pos="100000">
                <a:schemeClr val="bg1"/>
              </a:gs>
            </a:gsLst>
            <a:lin ang="0" scaled="1"/>
            <a:tileRect/>
          </a:gradFill>
          <a:effectLst>
            <a:outerShdw blurRad="63500" sx="102000" sy="102000" algn="ctr" rotWithShape="0">
              <a:prstClr val="black">
                <a:alpha val="40000"/>
              </a:prstClr>
            </a:outerShdw>
          </a:effectLst>
        </p:spPr>
        <p:txBody>
          <a:bodyPr wrap="square" lIns="0" tIns="0" rIns="0" bIns="0" rtlCol="0"/>
          <a:lstStyle/>
          <a:p>
            <a:endParaRPr dirty="0"/>
          </a:p>
        </p:txBody>
      </p:sp>
      <p:sp>
        <p:nvSpPr>
          <p:cNvPr id="45" name="object 12">
            <a:extLst>
              <a:ext uri="{FF2B5EF4-FFF2-40B4-BE49-F238E27FC236}">
                <a16:creationId xmlns:a16="http://schemas.microsoft.com/office/drawing/2014/main" id="{49895ADB-A091-1055-8C38-E3E0FCD4BC2C}"/>
              </a:ext>
            </a:extLst>
          </p:cNvPr>
          <p:cNvSpPr txBox="1"/>
          <p:nvPr/>
        </p:nvSpPr>
        <p:spPr>
          <a:xfrm>
            <a:off x="10257520" y="4867543"/>
            <a:ext cx="4638562" cy="775212"/>
          </a:xfrm>
          <a:prstGeom prst="rect">
            <a:avLst/>
          </a:prstGeom>
        </p:spPr>
        <p:txBody>
          <a:bodyPr vert="horz" wrap="square" lIns="0" tIns="97155" rIns="0" bIns="0" rtlCol="0">
            <a:spAutoFit/>
          </a:bodyPr>
          <a:lstStyle/>
          <a:p>
            <a:pPr marL="12700">
              <a:lnSpc>
                <a:spcPct val="100000"/>
              </a:lnSpc>
              <a:spcBef>
                <a:spcPts val="765"/>
              </a:spcBef>
            </a:pPr>
            <a:r>
              <a:rPr lang="ja-JP" altLang="en-US" sz="44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フェイシャルコース</a:t>
            </a:r>
            <a:endParaRPr sz="4400" dirty="0">
              <a:latin typeface="UD デジタル 教科書体 NK-R" panose="02020400000000000000" pitchFamily="18" charset="-128"/>
              <a:ea typeface="UD デジタル 教科書体 NK-R" panose="02020400000000000000" pitchFamily="18" charset="-128"/>
              <a:cs typeface="SimSun"/>
            </a:endParaRPr>
          </a:p>
        </p:txBody>
      </p:sp>
      <p:grpSp>
        <p:nvGrpSpPr>
          <p:cNvPr id="54" name="グループ化 53">
            <a:extLst>
              <a:ext uri="{FF2B5EF4-FFF2-40B4-BE49-F238E27FC236}">
                <a16:creationId xmlns:a16="http://schemas.microsoft.com/office/drawing/2014/main" id="{A33587EE-BD3F-B9B7-306A-120C79BC6191}"/>
              </a:ext>
            </a:extLst>
          </p:cNvPr>
          <p:cNvGrpSpPr/>
          <p:nvPr/>
        </p:nvGrpSpPr>
        <p:grpSpPr>
          <a:xfrm>
            <a:off x="9213505" y="5213681"/>
            <a:ext cx="652317" cy="2134454"/>
            <a:chOff x="9360641" y="5337889"/>
            <a:chExt cx="652317" cy="2134454"/>
          </a:xfrm>
        </p:grpSpPr>
        <p:sp>
          <p:nvSpPr>
            <p:cNvPr id="46" name="四角形: 角を丸くする 45">
              <a:extLst>
                <a:ext uri="{FF2B5EF4-FFF2-40B4-BE49-F238E27FC236}">
                  <a16:creationId xmlns:a16="http://schemas.microsoft.com/office/drawing/2014/main" id="{9AF29E01-AC11-6DDA-0D7B-0EF95F158490}"/>
                </a:ext>
              </a:extLst>
            </p:cNvPr>
            <p:cNvSpPr/>
            <p:nvPr/>
          </p:nvSpPr>
          <p:spPr>
            <a:xfrm>
              <a:off x="9360641" y="5337889"/>
              <a:ext cx="652317" cy="1998523"/>
            </a:xfrm>
            <a:prstGeom prst="roundRect">
              <a:avLst>
                <a:gd name="adj" fmla="val 2941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ln w="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endParaRPr>
            </a:p>
          </p:txBody>
        </p:sp>
        <p:sp>
          <p:nvSpPr>
            <p:cNvPr id="47" name="テキスト ボックス 46">
              <a:extLst>
                <a:ext uri="{FF2B5EF4-FFF2-40B4-BE49-F238E27FC236}">
                  <a16:creationId xmlns:a16="http://schemas.microsoft.com/office/drawing/2014/main" id="{93FFF9CD-D17B-E745-CF7F-0E856DED90E2}"/>
                </a:ext>
              </a:extLst>
            </p:cNvPr>
            <p:cNvSpPr txBox="1"/>
            <p:nvPr/>
          </p:nvSpPr>
          <p:spPr>
            <a:xfrm>
              <a:off x="9483563" y="5433452"/>
              <a:ext cx="406471" cy="2038891"/>
            </a:xfrm>
            <a:prstGeom prst="rect">
              <a:avLst/>
            </a:prstGeom>
            <a:noFill/>
          </p:spPr>
          <p:txBody>
            <a:bodyPr wrap="square" rtlCol="0">
              <a:spAutoFit/>
            </a:bodyPr>
            <a:lstStyle/>
            <a:p>
              <a:pPr>
                <a:lnSpc>
                  <a:spcPts val="2500"/>
                </a:lnSpc>
              </a:pPr>
              <a:r>
                <a:rPr lang="ja-JP" altLang="en-US" sz="2800" spc="-1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クレンジング</a:t>
              </a:r>
              <a:endParaRPr kumimoji="1" lang="ja-JP" altLang="en-US" sz="2800" spc="-1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endParaRPr>
            </a:p>
          </p:txBody>
        </p:sp>
      </p:grpSp>
      <p:pic>
        <p:nvPicPr>
          <p:cNvPr id="48" name="図 47" descr="グラフィカル ユーザー インターフェイス, アプリケーション&#10;&#10;自動的に生成された説明">
            <a:extLst>
              <a:ext uri="{FF2B5EF4-FFF2-40B4-BE49-F238E27FC236}">
                <a16:creationId xmlns:a16="http://schemas.microsoft.com/office/drawing/2014/main" id="{04CD512A-FE77-D556-1AB5-BFDB6F8CA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6787" y="5701589"/>
            <a:ext cx="1668289" cy="1627885"/>
          </a:xfrm>
          <a:prstGeom prst="rect">
            <a:avLst/>
          </a:prstGeom>
        </p:spPr>
      </p:pic>
      <p:sp>
        <p:nvSpPr>
          <p:cNvPr id="49" name="四角形: 角を丸くする 48">
            <a:extLst>
              <a:ext uri="{FF2B5EF4-FFF2-40B4-BE49-F238E27FC236}">
                <a16:creationId xmlns:a16="http://schemas.microsoft.com/office/drawing/2014/main" id="{1D142785-EA7C-5210-F475-3702BFF79FED}"/>
              </a:ext>
            </a:extLst>
          </p:cNvPr>
          <p:cNvSpPr/>
          <p:nvPr/>
        </p:nvSpPr>
        <p:spPr>
          <a:xfrm>
            <a:off x="12301456" y="5550122"/>
            <a:ext cx="1768943" cy="1627885"/>
          </a:xfrm>
          <a:prstGeom prst="roundRect">
            <a:avLst>
              <a:gd name="adj" fmla="val 2941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ln w="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0" name="object 4">
            <a:extLst>
              <a:ext uri="{FF2B5EF4-FFF2-40B4-BE49-F238E27FC236}">
                <a16:creationId xmlns:a16="http://schemas.microsoft.com/office/drawing/2014/main" id="{972ED72B-3CA9-07CC-C33A-E61FD6CC8317}"/>
              </a:ext>
            </a:extLst>
          </p:cNvPr>
          <p:cNvSpPr txBox="1"/>
          <p:nvPr/>
        </p:nvSpPr>
        <p:spPr>
          <a:xfrm>
            <a:off x="12480916" y="5540567"/>
            <a:ext cx="1459563" cy="1570302"/>
          </a:xfrm>
          <a:prstGeom prst="rect">
            <a:avLst/>
          </a:prstGeom>
        </p:spPr>
        <p:txBody>
          <a:bodyPr vert="horz" wrap="square" lIns="0" tIns="92075" rIns="0" bIns="0" rtlCol="0">
            <a:spAutoFit/>
          </a:bodyPr>
          <a:lstStyle/>
          <a:p>
            <a:pPr>
              <a:lnSpc>
                <a:spcPct val="100000"/>
              </a:lnSpc>
            </a:pPr>
            <a:r>
              <a:rPr lang="ja-JP" altLang="en-US" sz="24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　　＜例＞</a:t>
            </a:r>
            <a:endParaRPr lang="en-US" altLang="ja-JP" sz="2400" spc="15" dirty="0">
              <a:solidFill>
                <a:srgbClr val="414141"/>
              </a:solidFill>
              <a:latin typeface="UD デジタル 教科書体 NK-R" panose="02020400000000000000" pitchFamily="18" charset="-128"/>
              <a:ea typeface="UD デジタル 教科書体 NK-R" panose="02020400000000000000" pitchFamily="18" charset="-128"/>
              <a:cs typeface="SimSun"/>
            </a:endParaRPr>
          </a:p>
          <a:p>
            <a:pPr algn="ctr">
              <a:lnSpc>
                <a:spcPct val="100000"/>
              </a:lnSpc>
            </a:pPr>
            <a:r>
              <a:rPr lang="ja-JP" altLang="en-US" sz="24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・導　　入</a:t>
            </a:r>
            <a:endParaRPr lang="en-US" altLang="ja-JP" sz="2400" spc="15" dirty="0">
              <a:solidFill>
                <a:srgbClr val="414141"/>
              </a:solidFill>
              <a:latin typeface="UD デジタル 教科書体 NK-R" panose="02020400000000000000" pitchFamily="18" charset="-128"/>
              <a:ea typeface="UD デジタル 教科書体 NK-R" panose="02020400000000000000" pitchFamily="18" charset="-128"/>
              <a:cs typeface="SimSun"/>
            </a:endParaRPr>
          </a:p>
          <a:p>
            <a:pPr algn="ctr">
              <a:lnSpc>
                <a:spcPct val="100000"/>
              </a:lnSpc>
            </a:pPr>
            <a:r>
              <a:rPr lang="ja-JP" altLang="en-US" sz="24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・光美容</a:t>
            </a:r>
            <a:endParaRPr lang="en-US" altLang="ja-JP" sz="2400" spc="15" dirty="0">
              <a:solidFill>
                <a:srgbClr val="414141"/>
              </a:solidFill>
              <a:latin typeface="UD デジタル 教科書体 NK-R" panose="02020400000000000000" pitchFamily="18" charset="-128"/>
              <a:ea typeface="UD デジタル 教科書体 NK-R" panose="02020400000000000000" pitchFamily="18" charset="-128"/>
              <a:cs typeface="SimSun"/>
            </a:endParaRPr>
          </a:p>
          <a:p>
            <a:pPr algn="ctr">
              <a:lnSpc>
                <a:spcPct val="100000"/>
              </a:lnSpc>
            </a:pPr>
            <a:r>
              <a:rPr lang="ja-JP" altLang="en-US" sz="24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a:t>
            </a:r>
            <a:r>
              <a:rPr lang="en-US" altLang="ja-JP" sz="24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E</a:t>
            </a:r>
            <a:r>
              <a:rPr lang="ja-JP" altLang="en-US" sz="24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lang="en-US" altLang="ja-JP" sz="24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M</a:t>
            </a:r>
            <a:r>
              <a:rPr lang="ja-JP" altLang="en-US" sz="24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lang="en-US" altLang="ja-JP" sz="24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S</a:t>
            </a:r>
            <a:endParaRPr sz="2400" dirty="0">
              <a:latin typeface="UD デジタル 教科書体 NK-R" panose="02020400000000000000" pitchFamily="18" charset="-128"/>
              <a:ea typeface="UD デジタル 教科書体 NK-R" panose="02020400000000000000" pitchFamily="18" charset="-128"/>
              <a:cs typeface="SimSun"/>
            </a:endParaRPr>
          </a:p>
        </p:txBody>
      </p:sp>
      <p:grpSp>
        <p:nvGrpSpPr>
          <p:cNvPr id="53" name="グループ化 52">
            <a:extLst>
              <a:ext uri="{FF2B5EF4-FFF2-40B4-BE49-F238E27FC236}">
                <a16:creationId xmlns:a16="http://schemas.microsoft.com/office/drawing/2014/main" id="{D4856696-52CB-8F2B-8C73-BC2AC382235D}"/>
              </a:ext>
            </a:extLst>
          </p:cNvPr>
          <p:cNvGrpSpPr/>
          <p:nvPr/>
        </p:nvGrpSpPr>
        <p:grpSpPr>
          <a:xfrm>
            <a:off x="14630145" y="5242106"/>
            <a:ext cx="652317" cy="1998523"/>
            <a:chOff x="9513041" y="5490289"/>
            <a:chExt cx="652317" cy="1998523"/>
          </a:xfrm>
        </p:grpSpPr>
        <p:sp>
          <p:nvSpPr>
            <p:cNvPr id="51" name="四角形: 角を丸くする 50">
              <a:extLst>
                <a:ext uri="{FF2B5EF4-FFF2-40B4-BE49-F238E27FC236}">
                  <a16:creationId xmlns:a16="http://schemas.microsoft.com/office/drawing/2014/main" id="{BD975F6E-24EA-8E1F-52BB-C35C5DF5DEC0}"/>
                </a:ext>
              </a:extLst>
            </p:cNvPr>
            <p:cNvSpPr/>
            <p:nvPr/>
          </p:nvSpPr>
          <p:spPr>
            <a:xfrm>
              <a:off x="9513041" y="5490289"/>
              <a:ext cx="652317" cy="1998523"/>
            </a:xfrm>
            <a:prstGeom prst="roundRect">
              <a:avLst>
                <a:gd name="adj" fmla="val 2941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ln w="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endParaRPr>
            </a:p>
          </p:txBody>
        </p:sp>
        <p:sp>
          <p:nvSpPr>
            <p:cNvPr id="52" name="テキスト ボックス 51">
              <a:extLst>
                <a:ext uri="{FF2B5EF4-FFF2-40B4-BE49-F238E27FC236}">
                  <a16:creationId xmlns:a16="http://schemas.microsoft.com/office/drawing/2014/main" id="{8C29DD75-5B37-EBB7-475A-F81A8E082809}"/>
                </a:ext>
              </a:extLst>
            </p:cNvPr>
            <p:cNvSpPr txBox="1"/>
            <p:nvPr/>
          </p:nvSpPr>
          <p:spPr>
            <a:xfrm>
              <a:off x="9615971" y="5731167"/>
              <a:ext cx="406471" cy="1718291"/>
            </a:xfrm>
            <a:prstGeom prst="rect">
              <a:avLst/>
            </a:prstGeom>
            <a:noFill/>
          </p:spPr>
          <p:txBody>
            <a:bodyPr wrap="square" rtlCol="0">
              <a:spAutoFit/>
            </a:bodyPr>
            <a:lstStyle/>
            <a:p>
              <a:pPr>
                <a:lnSpc>
                  <a:spcPts val="2500"/>
                </a:lnSpc>
              </a:pPr>
              <a:r>
                <a:rPr kumimoji="1" lang="ja-JP" altLang="en-US" sz="2800" spc="-1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美容マスク</a:t>
              </a:r>
            </a:p>
          </p:txBody>
        </p:sp>
      </p:grpSp>
      <p:grpSp>
        <p:nvGrpSpPr>
          <p:cNvPr id="55" name="グループ化 54">
            <a:extLst>
              <a:ext uri="{FF2B5EF4-FFF2-40B4-BE49-F238E27FC236}">
                <a16:creationId xmlns:a16="http://schemas.microsoft.com/office/drawing/2014/main" id="{C8258EE7-4E90-7F9B-7269-13F519B2A0FB}"/>
              </a:ext>
            </a:extLst>
          </p:cNvPr>
          <p:cNvGrpSpPr/>
          <p:nvPr/>
        </p:nvGrpSpPr>
        <p:grpSpPr>
          <a:xfrm>
            <a:off x="15904433" y="5487716"/>
            <a:ext cx="652317" cy="1681889"/>
            <a:chOff x="9513041" y="5490289"/>
            <a:chExt cx="652317" cy="2030475"/>
          </a:xfrm>
        </p:grpSpPr>
        <p:sp>
          <p:nvSpPr>
            <p:cNvPr id="56" name="四角形: 角を丸くする 55">
              <a:extLst>
                <a:ext uri="{FF2B5EF4-FFF2-40B4-BE49-F238E27FC236}">
                  <a16:creationId xmlns:a16="http://schemas.microsoft.com/office/drawing/2014/main" id="{621EB39F-05D5-0042-9461-7F9DDF4D6DF9}"/>
                </a:ext>
              </a:extLst>
            </p:cNvPr>
            <p:cNvSpPr/>
            <p:nvPr/>
          </p:nvSpPr>
          <p:spPr>
            <a:xfrm>
              <a:off x="9513041" y="5490289"/>
              <a:ext cx="652317" cy="1998523"/>
            </a:xfrm>
            <a:prstGeom prst="roundRect">
              <a:avLst>
                <a:gd name="adj" fmla="val 2941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ln w="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endParaRPr>
            </a:p>
          </p:txBody>
        </p:sp>
        <p:sp>
          <p:nvSpPr>
            <p:cNvPr id="57" name="テキスト ボックス 56">
              <a:extLst>
                <a:ext uri="{FF2B5EF4-FFF2-40B4-BE49-F238E27FC236}">
                  <a16:creationId xmlns:a16="http://schemas.microsoft.com/office/drawing/2014/main" id="{AA1C784A-7C9A-E2D6-FC32-6B0E13888927}"/>
                </a:ext>
              </a:extLst>
            </p:cNvPr>
            <p:cNvSpPr txBox="1"/>
            <p:nvPr/>
          </p:nvSpPr>
          <p:spPr>
            <a:xfrm>
              <a:off x="9613845" y="5833390"/>
              <a:ext cx="406471" cy="1687374"/>
            </a:xfrm>
            <a:prstGeom prst="rect">
              <a:avLst/>
            </a:prstGeom>
            <a:noFill/>
          </p:spPr>
          <p:txBody>
            <a:bodyPr wrap="square" rtlCol="0">
              <a:spAutoFit/>
            </a:bodyPr>
            <a:lstStyle/>
            <a:p>
              <a:pPr>
                <a:lnSpc>
                  <a:spcPts val="2500"/>
                </a:lnSpc>
              </a:pPr>
              <a:r>
                <a:rPr kumimoji="1" lang="ja-JP" altLang="en-US" sz="2800" spc="-1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おしあげ</a:t>
              </a:r>
            </a:p>
          </p:txBody>
        </p:sp>
      </p:grpSp>
      <p:sp>
        <p:nvSpPr>
          <p:cNvPr id="58" name="矢印: 右 57">
            <a:extLst>
              <a:ext uri="{FF2B5EF4-FFF2-40B4-BE49-F238E27FC236}">
                <a16:creationId xmlns:a16="http://schemas.microsoft.com/office/drawing/2014/main" id="{52F4CF09-E17C-3C3F-4D81-822671897E4E}"/>
              </a:ext>
            </a:extLst>
          </p:cNvPr>
          <p:cNvSpPr/>
          <p:nvPr/>
        </p:nvSpPr>
        <p:spPr>
          <a:xfrm>
            <a:off x="10042209" y="6100862"/>
            <a:ext cx="430623" cy="4761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矢印: 右 58">
            <a:extLst>
              <a:ext uri="{FF2B5EF4-FFF2-40B4-BE49-F238E27FC236}">
                <a16:creationId xmlns:a16="http://schemas.microsoft.com/office/drawing/2014/main" id="{874E113C-E0BB-8CC7-2D13-14EC71061BB9}"/>
              </a:ext>
            </a:extLst>
          </p:cNvPr>
          <p:cNvSpPr/>
          <p:nvPr/>
        </p:nvSpPr>
        <p:spPr>
          <a:xfrm>
            <a:off x="15368938" y="6170954"/>
            <a:ext cx="430623" cy="4761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矢印: 右 59">
            <a:extLst>
              <a:ext uri="{FF2B5EF4-FFF2-40B4-BE49-F238E27FC236}">
                <a16:creationId xmlns:a16="http://schemas.microsoft.com/office/drawing/2014/main" id="{9268A361-E1F9-069C-5382-F9339F552753}"/>
              </a:ext>
            </a:extLst>
          </p:cNvPr>
          <p:cNvSpPr/>
          <p:nvPr/>
        </p:nvSpPr>
        <p:spPr>
          <a:xfrm>
            <a:off x="14149213" y="6172277"/>
            <a:ext cx="430623" cy="4761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矢印: 右 60">
            <a:extLst>
              <a:ext uri="{FF2B5EF4-FFF2-40B4-BE49-F238E27FC236}">
                <a16:creationId xmlns:a16="http://schemas.microsoft.com/office/drawing/2014/main" id="{B739BB23-E3D2-E5F2-24C1-88C2A3ED2DE1}"/>
              </a:ext>
            </a:extLst>
          </p:cNvPr>
          <p:cNvSpPr/>
          <p:nvPr/>
        </p:nvSpPr>
        <p:spPr>
          <a:xfrm>
            <a:off x="11764604" y="6182036"/>
            <a:ext cx="430623" cy="4761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object 16">
            <a:extLst>
              <a:ext uri="{FF2B5EF4-FFF2-40B4-BE49-F238E27FC236}">
                <a16:creationId xmlns:a16="http://schemas.microsoft.com/office/drawing/2014/main" id="{4EAC81AF-886C-5543-CCDE-710D8F530DBC}"/>
              </a:ext>
            </a:extLst>
          </p:cNvPr>
          <p:cNvSpPr txBox="1">
            <a:spLocks/>
          </p:cNvSpPr>
          <p:nvPr/>
        </p:nvSpPr>
        <p:spPr>
          <a:xfrm>
            <a:off x="15742175" y="4586632"/>
            <a:ext cx="1981200" cy="268903"/>
          </a:xfrm>
          <a:prstGeom prst="rect">
            <a:avLst/>
          </a:prstGeom>
          <a:ln>
            <a:noFill/>
          </a:ln>
        </p:spPr>
        <p:txBody>
          <a:bodyPr vert="horz" wrap="square" lIns="0" tIns="12700" rIns="0" bIns="0" rtlCol="0">
            <a:spAutoFit/>
          </a:bodyPr>
          <a:lstStyle>
            <a:lvl1pPr>
              <a:defRPr sz="2700" b="0" i="0">
                <a:solidFill>
                  <a:srgbClr val="414141"/>
                </a:solidFill>
                <a:latin typeface="SimSun"/>
                <a:ea typeface="+mj-ea"/>
                <a:cs typeface="SimSun"/>
              </a:defRPr>
            </a:lvl1pPr>
          </a:lstStyle>
          <a:p>
            <a:pPr marL="12700">
              <a:spcBef>
                <a:spcPts val="100"/>
              </a:spcBef>
            </a:pPr>
            <a:r>
              <a:rPr kumimoji="0" lang="en-US" altLang="ja-JP" sz="1600" kern="0" spc="-10" dirty="0">
                <a:latin typeface="UD デジタル 教科書体 NK-R" panose="02020400000000000000" pitchFamily="18" charset="-128"/>
                <a:ea typeface="UD デジタル 教科書体 NK-R" panose="02020400000000000000" pitchFamily="18" charset="-128"/>
              </a:rPr>
              <a:t>※</a:t>
            </a:r>
            <a:r>
              <a:rPr kumimoji="0" lang="ja-JP" altLang="en-US" sz="1600" kern="0" spc="-10" dirty="0">
                <a:latin typeface="UD デジタル 教科書体 NK-R" panose="02020400000000000000" pitchFamily="18" charset="-128"/>
                <a:ea typeface="UD デジタル 教科書体 NK-R" panose="02020400000000000000" pitchFamily="18" charset="-128"/>
              </a:rPr>
              <a:t>　セルライトの別名</a:t>
            </a:r>
            <a:endParaRPr kumimoji="0" lang="ja-JP" altLang="en-US" sz="1600" kern="0" dirty="0">
              <a:latin typeface="UD デジタル 教科書体 NK-R" panose="02020400000000000000" pitchFamily="18" charset="-128"/>
              <a:ea typeface="UD デジタル 教科書体 NK-R" panose="02020400000000000000" pitchFamily="18" charset="-128"/>
            </a:endParaRPr>
          </a:p>
        </p:txBody>
      </p:sp>
      <p:pic>
        <p:nvPicPr>
          <p:cNvPr id="4" name="図 3" descr="黒い背景に白い文字がある&#10;&#10;低い精度で自動的に生成された説明">
            <a:extLst>
              <a:ext uri="{FF2B5EF4-FFF2-40B4-BE49-F238E27FC236}">
                <a16:creationId xmlns:a16="http://schemas.microsoft.com/office/drawing/2014/main" id="{B88993F5-EFA3-C74B-405E-4E2682C603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72968" y="304872"/>
            <a:ext cx="2924583" cy="709712"/>
          </a:xfrm>
          <a:prstGeom prst="rect">
            <a:avLst/>
          </a:prstGeom>
        </p:spPr>
      </p:pic>
    </p:spTree>
    <p:extLst>
      <p:ext uri="{BB962C8B-B14F-4D97-AF65-F5344CB8AC3E}">
        <p14:creationId xmlns:p14="http://schemas.microsoft.com/office/powerpoint/2010/main" val="2115221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68C0419C-E9A2-56CF-2BBA-D2C9EB94049F}"/>
              </a:ext>
            </a:extLst>
          </p:cNvPr>
          <p:cNvSpPr txBox="1">
            <a:spLocks/>
          </p:cNvSpPr>
          <p:nvPr/>
        </p:nvSpPr>
        <p:spPr>
          <a:xfrm>
            <a:off x="7711063" y="3818298"/>
            <a:ext cx="9713938" cy="1199046"/>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3800" kern="0" spc="25" dirty="0">
                <a:solidFill>
                  <a:srgbClr val="663300"/>
                </a:solidFill>
                <a:latin typeface="HGPｺﾞｼｯｸM" panose="020B0600000000000000" pitchFamily="50" charset="-128"/>
                <a:ea typeface="HGPｺﾞｼｯｸM" panose="020B0600000000000000" pitchFamily="50" charset="-128"/>
              </a:rPr>
              <a:t>👍エステサロンの</a:t>
            </a:r>
            <a:endParaRPr kumimoji="0" lang="en-US" altLang="ja-JP" sz="3800" kern="0" spc="25" dirty="0">
              <a:solidFill>
                <a:srgbClr val="663300"/>
              </a:solidFill>
              <a:latin typeface="HGPｺﾞｼｯｸM" panose="020B0600000000000000" pitchFamily="50" charset="-128"/>
              <a:ea typeface="HGPｺﾞｼｯｸM" panose="020B0600000000000000" pitchFamily="50" charset="-128"/>
            </a:endParaRPr>
          </a:p>
          <a:p>
            <a:pPr marL="12700">
              <a:spcBef>
                <a:spcPts val="130"/>
              </a:spcBef>
            </a:pPr>
            <a:r>
              <a:rPr lang="ja-JP" altLang="en-US" sz="3800" kern="0" spc="25" dirty="0">
                <a:solidFill>
                  <a:srgbClr val="663300"/>
                </a:solidFill>
                <a:latin typeface="HGPｺﾞｼｯｸM" panose="020B0600000000000000" pitchFamily="50" charset="-128"/>
                <a:ea typeface="HGPｺﾞｼｯｸM" panose="020B0600000000000000" pitchFamily="50" charset="-128"/>
              </a:rPr>
              <a:t>　　　　</a:t>
            </a:r>
            <a:r>
              <a:rPr kumimoji="0" lang="ja-JP" altLang="en-US" sz="3800" kern="0" spc="25" dirty="0">
                <a:solidFill>
                  <a:srgbClr val="663300"/>
                </a:solidFill>
                <a:latin typeface="HGPｺﾞｼｯｸM" panose="020B0600000000000000" pitchFamily="50" charset="-128"/>
                <a:ea typeface="HGPｺﾞｼｯｸM" panose="020B0600000000000000" pitchFamily="50" charset="-128"/>
              </a:rPr>
              <a:t>凹凸肌ケア、部分痩身メニューとして</a:t>
            </a:r>
            <a:endParaRPr kumimoji="0" lang="en-US" altLang="ja-JP" sz="3800" kern="0" spc="25" dirty="0">
              <a:solidFill>
                <a:srgbClr val="663300"/>
              </a:solidFill>
              <a:latin typeface="HGPｺﾞｼｯｸM" panose="020B0600000000000000" pitchFamily="50" charset="-128"/>
              <a:ea typeface="HGPｺﾞｼｯｸM" panose="020B0600000000000000" pitchFamily="50" charset="-128"/>
            </a:endParaRPr>
          </a:p>
        </p:txBody>
      </p:sp>
      <p:sp>
        <p:nvSpPr>
          <p:cNvPr id="5" name="object 6">
            <a:extLst>
              <a:ext uri="{FF2B5EF4-FFF2-40B4-BE49-F238E27FC236}">
                <a16:creationId xmlns:a16="http://schemas.microsoft.com/office/drawing/2014/main" id="{1EC676E3-640B-CD78-167C-C3BD6C8C36E0}"/>
              </a:ext>
            </a:extLst>
          </p:cNvPr>
          <p:cNvSpPr txBox="1">
            <a:spLocks/>
          </p:cNvSpPr>
          <p:nvPr/>
        </p:nvSpPr>
        <p:spPr>
          <a:xfrm>
            <a:off x="7652448" y="5327198"/>
            <a:ext cx="13383008" cy="1199046"/>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3800" kern="0" spc="25" dirty="0">
                <a:solidFill>
                  <a:srgbClr val="663300"/>
                </a:solidFill>
                <a:latin typeface="HGPｺﾞｼｯｸM" panose="020B0600000000000000" pitchFamily="50" charset="-128"/>
                <a:ea typeface="HGPｺﾞｼｯｸM" panose="020B0600000000000000" pitchFamily="50" charset="-128"/>
              </a:rPr>
              <a:t>👍リラクゼーションサロンの</a:t>
            </a:r>
            <a:endParaRPr kumimoji="0" lang="en-US" altLang="ja-JP" sz="3800" kern="0" spc="25" dirty="0">
              <a:solidFill>
                <a:srgbClr val="663300"/>
              </a:solidFill>
              <a:latin typeface="HGPｺﾞｼｯｸM" panose="020B0600000000000000" pitchFamily="50" charset="-128"/>
              <a:ea typeface="HGPｺﾞｼｯｸM" panose="020B0600000000000000" pitchFamily="50" charset="-128"/>
            </a:endParaRPr>
          </a:p>
          <a:p>
            <a:pPr marL="12700">
              <a:spcBef>
                <a:spcPts val="130"/>
              </a:spcBef>
            </a:pPr>
            <a:r>
              <a:rPr lang="ja-JP" altLang="en-US" sz="3800" kern="0" spc="25" dirty="0">
                <a:solidFill>
                  <a:srgbClr val="663300"/>
                </a:solidFill>
                <a:latin typeface="HGPｺﾞｼｯｸM" panose="020B0600000000000000" pitchFamily="50" charset="-128"/>
                <a:ea typeface="HGPｺﾞｼｯｸM" panose="020B0600000000000000" pitchFamily="50" charset="-128"/>
              </a:rPr>
              <a:t>　　　　</a:t>
            </a:r>
            <a:r>
              <a:rPr kumimoji="0" lang="ja-JP" altLang="en-US" sz="3800" kern="0" spc="25" dirty="0">
                <a:solidFill>
                  <a:srgbClr val="663300"/>
                </a:solidFill>
                <a:latin typeface="HGPｺﾞｼｯｸM" panose="020B0600000000000000" pitchFamily="50" charset="-128"/>
                <a:ea typeface="HGPｺﾞｼｯｸM" panose="020B0600000000000000" pitchFamily="50" charset="-128"/>
              </a:rPr>
              <a:t>疲労回復、リラックスメニューとして</a:t>
            </a:r>
            <a:endParaRPr kumimoji="0" lang="en-US" altLang="ja-JP" sz="3800" kern="0" spc="25" dirty="0">
              <a:solidFill>
                <a:srgbClr val="663300"/>
              </a:solidFill>
              <a:latin typeface="HGPｺﾞｼｯｸM" panose="020B0600000000000000" pitchFamily="50" charset="-128"/>
              <a:ea typeface="HGPｺﾞｼｯｸM" panose="020B0600000000000000" pitchFamily="50" charset="-128"/>
            </a:endParaRPr>
          </a:p>
        </p:txBody>
      </p:sp>
      <p:sp>
        <p:nvSpPr>
          <p:cNvPr id="6" name="object 6">
            <a:extLst>
              <a:ext uri="{FF2B5EF4-FFF2-40B4-BE49-F238E27FC236}">
                <a16:creationId xmlns:a16="http://schemas.microsoft.com/office/drawing/2014/main" id="{91EAFFB5-FC61-713F-7770-F8BA0E6127E1}"/>
              </a:ext>
            </a:extLst>
          </p:cNvPr>
          <p:cNvSpPr txBox="1">
            <a:spLocks/>
          </p:cNvSpPr>
          <p:nvPr/>
        </p:nvSpPr>
        <p:spPr>
          <a:xfrm>
            <a:off x="7617279" y="8388883"/>
            <a:ext cx="13383008" cy="1199046"/>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3800" kern="0" spc="25" dirty="0">
                <a:solidFill>
                  <a:srgbClr val="663300"/>
                </a:solidFill>
                <a:latin typeface="HGPｺﾞｼｯｸM" panose="020B0600000000000000" pitchFamily="50" charset="-128"/>
                <a:ea typeface="HGPｺﾞｼｯｸM" panose="020B0600000000000000" pitchFamily="50" charset="-128"/>
              </a:rPr>
              <a:t>👍整体院・鍼灸院の</a:t>
            </a:r>
            <a:endParaRPr kumimoji="0" lang="en-US" altLang="ja-JP" sz="3800" kern="0" spc="25" dirty="0">
              <a:solidFill>
                <a:srgbClr val="663300"/>
              </a:solidFill>
              <a:latin typeface="HGPｺﾞｼｯｸM" panose="020B0600000000000000" pitchFamily="50" charset="-128"/>
              <a:ea typeface="HGPｺﾞｼｯｸM" panose="020B0600000000000000" pitchFamily="50" charset="-128"/>
            </a:endParaRPr>
          </a:p>
          <a:p>
            <a:pPr marL="12700">
              <a:spcBef>
                <a:spcPts val="130"/>
              </a:spcBef>
            </a:pPr>
            <a:r>
              <a:rPr lang="ja-JP" altLang="en-US" sz="3800" kern="0" spc="25" dirty="0">
                <a:solidFill>
                  <a:srgbClr val="663300"/>
                </a:solidFill>
                <a:latin typeface="HGPｺﾞｼｯｸM" panose="020B0600000000000000" pitchFamily="50" charset="-128"/>
                <a:ea typeface="HGPｺﾞｼｯｸM" panose="020B0600000000000000" pitchFamily="50" charset="-128"/>
              </a:rPr>
              <a:t>　　　　</a:t>
            </a:r>
            <a:r>
              <a:rPr kumimoji="0" lang="ja-JP" altLang="en-US" sz="3800" kern="0" spc="25" dirty="0">
                <a:solidFill>
                  <a:srgbClr val="663300"/>
                </a:solidFill>
                <a:latin typeface="HGPｺﾞｼｯｸM" panose="020B0600000000000000" pitchFamily="50" charset="-128"/>
                <a:ea typeface="HGPｺﾞｼｯｸM" panose="020B0600000000000000" pitchFamily="50" charset="-128"/>
              </a:rPr>
              <a:t>筋肉ほぐし、筋膜リリースメニューとして</a:t>
            </a:r>
            <a:endParaRPr kumimoji="0" lang="en-US" altLang="ja-JP" sz="3800" kern="0" spc="25" dirty="0">
              <a:solidFill>
                <a:srgbClr val="663300"/>
              </a:solidFill>
              <a:latin typeface="HGPｺﾞｼｯｸM" panose="020B0600000000000000" pitchFamily="50" charset="-128"/>
              <a:ea typeface="HGPｺﾞｼｯｸM" panose="020B0600000000000000" pitchFamily="50" charset="-128"/>
            </a:endParaRPr>
          </a:p>
        </p:txBody>
      </p:sp>
      <p:sp>
        <p:nvSpPr>
          <p:cNvPr id="7" name="object 6">
            <a:extLst>
              <a:ext uri="{FF2B5EF4-FFF2-40B4-BE49-F238E27FC236}">
                <a16:creationId xmlns:a16="http://schemas.microsoft.com/office/drawing/2014/main" id="{156F2CDA-1104-CEAF-A884-E9860D6C95EC}"/>
              </a:ext>
            </a:extLst>
          </p:cNvPr>
          <p:cNvSpPr txBox="1">
            <a:spLocks/>
          </p:cNvSpPr>
          <p:nvPr/>
        </p:nvSpPr>
        <p:spPr>
          <a:xfrm>
            <a:off x="7652448" y="6936894"/>
            <a:ext cx="13576859" cy="1199046"/>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3800" kern="0" spc="25" dirty="0">
                <a:solidFill>
                  <a:srgbClr val="663300"/>
                </a:solidFill>
                <a:latin typeface="HGPｺﾞｼｯｸM" panose="020B0600000000000000" pitchFamily="50" charset="-128"/>
                <a:ea typeface="HGPｺﾞｼｯｸM" panose="020B0600000000000000" pitchFamily="50" charset="-128"/>
              </a:rPr>
              <a:t>👍減量・メタボ改善が必要な方への</a:t>
            </a:r>
            <a:endParaRPr kumimoji="0" lang="en-US" altLang="ja-JP" sz="3800" kern="0" spc="25" dirty="0">
              <a:solidFill>
                <a:srgbClr val="663300"/>
              </a:solidFill>
              <a:latin typeface="HGPｺﾞｼｯｸM" panose="020B0600000000000000" pitchFamily="50" charset="-128"/>
              <a:ea typeface="HGPｺﾞｼｯｸM" panose="020B0600000000000000" pitchFamily="50" charset="-128"/>
            </a:endParaRPr>
          </a:p>
          <a:p>
            <a:pPr marL="12700">
              <a:spcBef>
                <a:spcPts val="130"/>
              </a:spcBef>
            </a:pPr>
            <a:r>
              <a:rPr lang="ja-JP" altLang="en-US" sz="3800" kern="0" spc="25" dirty="0">
                <a:solidFill>
                  <a:srgbClr val="663300"/>
                </a:solidFill>
                <a:latin typeface="HGPｺﾞｼｯｸM" panose="020B0600000000000000" pitchFamily="50" charset="-128"/>
                <a:ea typeface="HGPｺﾞｼｯｸM" panose="020B0600000000000000" pitchFamily="50" charset="-128"/>
              </a:rPr>
              <a:t>　　　　</a:t>
            </a:r>
            <a:r>
              <a:rPr kumimoji="0" lang="ja-JP" altLang="en-US" sz="3800" kern="0" spc="25" dirty="0">
                <a:solidFill>
                  <a:srgbClr val="663300"/>
                </a:solidFill>
                <a:latin typeface="HGPｺﾞｼｯｸM" panose="020B0600000000000000" pitchFamily="50" charset="-128"/>
                <a:ea typeface="HGPｺﾞｼｯｸM" panose="020B0600000000000000" pitchFamily="50" charset="-128"/>
              </a:rPr>
              <a:t>ヘルスサポートメニューとして</a:t>
            </a:r>
            <a:endParaRPr kumimoji="0" lang="en-US" altLang="ja-JP" sz="3800" kern="0" spc="25" dirty="0">
              <a:solidFill>
                <a:srgbClr val="663300"/>
              </a:solidFill>
              <a:latin typeface="HGPｺﾞｼｯｸM" panose="020B0600000000000000" pitchFamily="50" charset="-128"/>
              <a:ea typeface="HGPｺﾞｼｯｸM" panose="020B0600000000000000" pitchFamily="50" charset="-128"/>
            </a:endParaRPr>
          </a:p>
        </p:txBody>
      </p:sp>
      <p:sp>
        <p:nvSpPr>
          <p:cNvPr id="8" name="四角形: 角を丸くする 7">
            <a:extLst>
              <a:ext uri="{FF2B5EF4-FFF2-40B4-BE49-F238E27FC236}">
                <a16:creationId xmlns:a16="http://schemas.microsoft.com/office/drawing/2014/main" id="{C68773D5-429A-6B9B-7D40-55B121397C98}"/>
              </a:ext>
            </a:extLst>
          </p:cNvPr>
          <p:cNvSpPr/>
          <p:nvPr/>
        </p:nvSpPr>
        <p:spPr>
          <a:xfrm>
            <a:off x="952500" y="1871316"/>
            <a:ext cx="16383000" cy="8110811"/>
          </a:xfrm>
          <a:prstGeom prst="roundRect">
            <a:avLst>
              <a:gd name="adj" fmla="val 11030"/>
            </a:avLst>
          </a:prstGeom>
          <a:grp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a:solidFill>
                <a:schemeClr val="accent2">
                  <a:lumMod val="40000"/>
                  <a:lumOff val="60000"/>
                </a:schemeClr>
              </a:solidFill>
            </a:endParaRPr>
          </a:p>
        </p:txBody>
      </p:sp>
      <p:sp>
        <p:nvSpPr>
          <p:cNvPr id="9" name="object 6">
            <a:extLst>
              <a:ext uri="{FF2B5EF4-FFF2-40B4-BE49-F238E27FC236}">
                <a16:creationId xmlns:a16="http://schemas.microsoft.com/office/drawing/2014/main" id="{E08AAC66-D7B4-7E51-435F-ADACC07E71A7}"/>
              </a:ext>
            </a:extLst>
          </p:cNvPr>
          <p:cNvSpPr txBox="1">
            <a:spLocks/>
          </p:cNvSpPr>
          <p:nvPr/>
        </p:nvSpPr>
        <p:spPr>
          <a:xfrm>
            <a:off x="1692652" y="918538"/>
            <a:ext cx="14826495" cy="786113"/>
          </a:xfrm>
          <a:prstGeom prst="rect">
            <a:avLst/>
          </a:prstGeom>
          <a:solidFill>
            <a:schemeClr val="bg1"/>
          </a:solidFill>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lgn="ctr">
              <a:spcBef>
                <a:spcPts val="130"/>
              </a:spcBef>
            </a:pPr>
            <a:r>
              <a:rPr kumimoji="0" lang="ja-JP" altLang="en-US" sz="5000" kern="0" spc="2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さまざまなシーンで活躍できるスキンエキスパート</a:t>
            </a:r>
            <a:endParaRPr kumimoji="0" lang="en-US" altLang="ja-JP" sz="5000" kern="0" spc="2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0" name="object 6">
            <a:extLst>
              <a:ext uri="{FF2B5EF4-FFF2-40B4-BE49-F238E27FC236}">
                <a16:creationId xmlns:a16="http://schemas.microsoft.com/office/drawing/2014/main" id="{E4D3D0F6-0E8F-F91C-BEAB-1F41DDA9CE58}"/>
              </a:ext>
            </a:extLst>
          </p:cNvPr>
          <p:cNvSpPr txBox="1">
            <a:spLocks/>
          </p:cNvSpPr>
          <p:nvPr/>
        </p:nvSpPr>
        <p:spPr>
          <a:xfrm>
            <a:off x="7687617" y="2271941"/>
            <a:ext cx="9240762" cy="1199046"/>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3800" kern="0" spc="25" dirty="0">
                <a:solidFill>
                  <a:srgbClr val="663300"/>
                </a:solidFill>
                <a:latin typeface="HGPｺﾞｼｯｸM" panose="020B0600000000000000" pitchFamily="50" charset="-128"/>
                <a:ea typeface="HGPｺﾞｼｯｸM" panose="020B0600000000000000" pitchFamily="50" charset="-128"/>
              </a:rPr>
              <a:t>👍エステサロンの</a:t>
            </a:r>
            <a:endParaRPr kumimoji="0" lang="en-US" altLang="ja-JP" sz="3800" kern="0" spc="25" dirty="0">
              <a:solidFill>
                <a:srgbClr val="663300"/>
              </a:solidFill>
              <a:latin typeface="HGPｺﾞｼｯｸM" panose="020B0600000000000000" pitchFamily="50" charset="-128"/>
              <a:ea typeface="HGPｺﾞｼｯｸM" panose="020B0600000000000000" pitchFamily="50" charset="-128"/>
            </a:endParaRPr>
          </a:p>
          <a:p>
            <a:pPr marL="12700">
              <a:spcBef>
                <a:spcPts val="130"/>
              </a:spcBef>
            </a:pPr>
            <a:r>
              <a:rPr lang="ja-JP" altLang="en-US" sz="3800" kern="0" spc="25" dirty="0">
                <a:solidFill>
                  <a:srgbClr val="663300"/>
                </a:solidFill>
                <a:latin typeface="HGPｺﾞｼｯｸM" panose="020B0600000000000000" pitchFamily="50" charset="-128"/>
                <a:ea typeface="HGPｺﾞｼｯｸM" panose="020B0600000000000000" pitchFamily="50" charset="-128"/>
              </a:rPr>
              <a:t>　　　　</a:t>
            </a:r>
            <a:r>
              <a:rPr kumimoji="0" lang="ja-JP" altLang="en-US" sz="3800" kern="0" spc="25" dirty="0">
                <a:solidFill>
                  <a:srgbClr val="663300"/>
                </a:solidFill>
                <a:latin typeface="HGPｺﾞｼｯｸM" panose="020B0600000000000000" pitchFamily="50" charset="-128"/>
                <a:ea typeface="HGPｺﾞｼｯｸM" panose="020B0600000000000000" pitchFamily="50" charset="-128"/>
              </a:rPr>
              <a:t>ボディ＆フェイシャルメニューとして</a:t>
            </a:r>
            <a:endParaRPr kumimoji="0" lang="en-US" altLang="ja-JP" sz="3800" kern="0" spc="25" dirty="0">
              <a:solidFill>
                <a:srgbClr val="663300"/>
              </a:solidFill>
              <a:latin typeface="HGPｺﾞｼｯｸM" panose="020B0600000000000000" pitchFamily="50" charset="-128"/>
              <a:ea typeface="HGPｺﾞｼｯｸM" panose="020B0600000000000000" pitchFamily="50" charset="-128"/>
            </a:endParaRPr>
          </a:p>
        </p:txBody>
      </p:sp>
      <p:pic>
        <p:nvPicPr>
          <p:cNvPr id="11" name="図 10">
            <a:extLst>
              <a:ext uri="{FF2B5EF4-FFF2-40B4-BE49-F238E27FC236}">
                <a16:creationId xmlns:a16="http://schemas.microsoft.com/office/drawing/2014/main" id="{F00139D4-E57F-3AC2-CE31-F068F7FCA2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7378" y="7720482"/>
            <a:ext cx="2497949" cy="1665302"/>
          </a:xfrm>
          <a:prstGeom prst="rect">
            <a:avLst/>
          </a:prstGeom>
          <a:ln>
            <a:noFill/>
          </a:ln>
          <a:effectLst>
            <a:outerShdw sx="1000" sy="1000" algn="tl" rotWithShape="0">
              <a:srgbClr val="333333"/>
            </a:outerShdw>
          </a:effectLst>
        </p:spPr>
      </p:pic>
      <p:pic>
        <p:nvPicPr>
          <p:cNvPr id="12" name="図 11">
            <a:extLst>
              <a:ext uri="{FF2B5EF4-FFF2-40B4-BE49-F238E27FC236}">
                <a16:creationId xmlns:a16="http://schemas.microsoft.com/office/drawing/2014/main" id="{82C3A510-7A4C-2405-8792-324DF3733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810" y="2752520"/>
            <a:ext cx="2396229" cy="1665301"/>
          </a:xfrm>
          <a:prstGeom prst="rect">
            <a:avLst/>
          </a:prstGeom>
          <a:ln>
            <a:noFill/>
          </a:ln>
          <a:effectLst>
            <a:outerShdw sx="1000" sy="1000" algn="tl" rotWithShape="0">
              <a:srgbClr val="333333"/>
            </a:outerShdw>
          </a:effectLst>
        </p:spPr>
      </p:pic>
      <p:pic>
        <p:nvPicPr>
          <p:cNvPr id="13" name="図 12">
            <a:extLst>
              <a:ext uri="{FF2B5EF4-FFF2-40B4-BE49-F238E27FC236}">
                <a16:creationId xmlns:a16="http://schemas.microsoft.com/office/drawing/2014/main" id="{EB2ABAF7-C1C2-49A9-8DE8-9D430AA6AC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820" y="2931412"/>
            <a:ext cx="2396230" cy="1598734"/>
          </a:xfrm>
          <a:prstGeom prst="rect">
            <a:avLst/>
          </a:prstGeom>
          <a:ln>
            <a:noFill/>
          </a:ln>
          <a:effectLst>
            <a:outerShdw sx="1000" sy="1000" algn="tl" rotWithShape="0">
              <a:srgbClr val="333333"/>
            </a:outerShdw>
          </a:effectLst>
        </p:spPr>
      </p:pic>
      <p:pic>
        <p:nvPicPr>
          <p:cNvPr id="14" name="図 13">
            <a:extLst>
              <a:ext uri="{FF2B5EF4-FFF2-40B4-BE49-F238E27FC236}">
                <a16:creationId xmlns:a16="http://schemas.microsoft.com/office/drawing/2014/main" id="{5D98EBC8-FE75-8455-8EBD-3CDD9E81B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5825" y="7701876"/>
            <a:ext cx="2496003" cy="1665302"/>
          </a:xfrm>
          <a:prstGeom prst="rect">
            <a:avLst/>
          </a:prstGeom>
          <a:ln>
            <a:noFill/>
          </a:ln>
          <a:effectLst>
            <a:outerShdw sx="1000" sy="1000" algn="tl" rotWithShape="0">
              <a:srgbClr val="333333"/>
            </a:outerShdw>
          </a:effectLst>
        </p:spPr>
      </p:pic>
      <p:pic>
        <p:nvPicPr>
          <p:cNvPr id="15" name="図 14" descr="黒い背景に白い文字がある&#10;&#10;低い精度で自動的に生成された説明">
            <a:extLst>
              <a:ext uri="{FF2B5EF4-FFF2-40B4-BE49-F238E27FC236}">
                <a16:creationId xmlns:a16="http://schemas.microsoft.com/office/drawing/2014/main" id="{7F3DF2F5-4E76-35C6-AE0D-CFD4E20703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72968" y="304872"/>
            <a:ext cx="2924583" cy="709712"/>
          </a:xfrm>
          <a:prstGeom prst="rect">
            <a:avLst/>
          </a:prstGeom>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1F5FEB5B-5A6C-92F2-4443-2CA5442F01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0464" y="3945974"/>
            <a:ext cx="4059816" cy="3961493"/>
          </a:xfrm>
          <a:prstGeom prst="rect">
            <a:avLst/>
          </a:prstGeom>
        </p:spPr>
      </p:pic>
      <p:pic>
        <p:nvPicPr>
          <p:cNvPr id="17" name="図 16" descr="ベッドに寝ている女性&#10;&#10;自動的に生成された説明">
            <a:extLst>
              <a:ext uri="{FF2B5EF4-FFF2-40B4-BE49-F238E27FC236}">
                <a16:creationId xmlns:a16="http://schemas.microsoft.com/office/drawing/2014/main" id="{7CCDB423-5F30-0CFE-C19B-BB7F31BF23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6684" y="5294960"/>
            <a:ext cx="1875764" cy="1249455"/>
          </a:xfrm>
          <a:prstGeom prst="ellipse">
            <a:avLst/>
          </a:prstGeom>
          <a:ln>
            <a:noFill/>
          </a:ln>
          <a:effectLst>
            <a:softEdge rad="112500"/>
          </a:effectLst>
        </p:spPr>
      </p:pic>
      <p:pic>
        <p:nvPicPr>
          <p:cNvPr id="18" name="図 17" descr="ベッドに横たえている女性&#10;&#10;中程度の精度で自動的に生成された説明">
            <a:extLst>
              <a:ext uri="{FF2B5EF4-FFF2-40B4-BE49-F238E27FC236}">
                <a16:creationId xmlns:a16="http://schemas.microsoft.com/office/drawing/2014/main" id="{B2E5EADB-9684-E05E-D4B8-34F8B927BA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9444" y="5274553"/>
            <a:ext cx="1837447" cy="1171373"/>
          </a:xfrm>
          <a:prstGeom prst="ellipse">
            <a:avLst/>
          </a:prstGeom>
          <a:ln>
            <a:noFill/>
          </a:ln>
          <a:effectLst>
            <a:softEdge rad="112500"/>
          </a:effectLst>
        </p:spPr>
      </p:pic>
    </p:spTree>
    <p:extLst>
      <p:ext uri="{BB962C8B-B14F-4D97-AF65-F5344CB8AC3E}">
        <p14:creationId xmlns:p14="http://schemas.microsoft.com/office/powerpoint/2010/main" val="3764742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4356" y="2263799"/>
            <a:ext cx="7919084" cy="7680723"/>
          </a:xfrm>
          <a:custGeom>
            <a:avLst/>
            <a:gdLst/>
            <a:ahLst/>
            <a:cxnLst/>
            <a:rect l="l" t="t" r="r" b="b"/>
            <a:pathLst>
              <a:path w="7919084" h="8648065">
                <a:moveTo>
                  <a:pt x="7518643" y="8647773"/>
                </a:moveTo>
                <a:lnTo>
                  <a:pt x="400049" y="8647773"/>
                </a:lnTo>
                <a:lnTo>
                  <a:pt x="353395" y="8645081"/>
                </a:lnTo>
                <a:lnTo>
                  <a:pt x="308322" y="8637207"/>
                </a:lnTo>
                <a:lnTo>
                  <a:pt x="265129" y="8624450"/>
                </a:lnTo>
                <a:lnTo>
                  <a:pt x="224118" y="8607111"/>
                </a:lnTo>
                <a:lnTo>
                  <a:pt x="185587" y="8585489"/>
                </a:lnTo>
                <a:lnTo>
                  <a:pt x="149839" y="8559886"/>
                </a:lnTo>
                <a:lnTo>
                  <a:pt x="117171" y="8530600"/>
                </a:lnTo>
                <a:lnTo>
                  <a:pt x="87886" y="8497933"/>
                </a:lnTo>
                <a:lnTo>
                  <a:pt x="62282" y="8462184"/>
                </a:lnTo>
                <a:lnTo>
                  <a:pt x="40661" y="8423654"/>
                </a:lnTo>
                <a:lnTo>
                  <a:pt x="23322" y="8382642"/>
                </a:lnTo>
                <a:lnTo>
                  <a:pt x="10565" y="8339450"/>
                </a:lnTo>
                <a:lnTo>
                  <a:pt x="2691" y="8294376"/>
                </a:lnTo>
                <a:lnTo>
                  <a:pt x="0" y="8247722"/>
                </a:lnTo>
                <a:lnTo>
                  <a:pt x="0" y="400049"/>
                </a:lnTo>
                <a:lnTo>
                  <a:pt x="2691" y="353395"/>
                </a:lnTo>
                <a:lnTo>
                  <a:pt x="10565" y="308322"/>
                </a:lnTo>
                <a:lnTo>
                  <a:pt x="23322" y="265129"/>
                </a:lnTo>
                <a:lnTo>
                  <a:pt x="40661" y="224118"/>
                </a:lnTo>
                <a:lnTo>
                  <a:pt x="62282" y="185587"/>
                </a:lnTo>
                <a:lnTo>
                  <a:pt x="87886" y="149839"/>
                </a:lnTo>
                <a:lnTo>
                  <a:pt x="117171" y="117171"/>
                </a:lnTo>
                <a:lnTo>
                  <a:pt x="149839" y="87886"/>
                </a:lnTo>
                <a:lnTo>
                  <a:pt x="185587" y="62282"/>
                </a:lnTo>
                <a:lnTo>
                  <a:pt x="224118" y="40661"/>
                </a:lnTo>
                <a:lnTo>
                  <a:pt x="265129" y="23322"/>
                </a:lnTo>
                <a:lnTo>
                  <a:pt x="308322" y="10565"/>
                </a:lnTo>
                <a:lnTo>
                  <a:pt x="353395" y="2691"/>
                </a:lnTo>
                <a:lnTo>
                  <a:pt x="400049" y="0"/>
                </a:lnTo>
                <a:lnTo>
                  <a:pt x="7518643" y="0"/>
                </a:lnTo>
                <a:lnTo>
                  <a:pt x="7565297" y="2691"/>
                </a:lnTo>
                <a:lnTo>
                  <a:pt x="7610371" y="10565"/>
                </a:lnTo>
                <a:lnTo>
                  <a:pt x="7653563" y="23322"/>
                </a:lnTo>
                <a:lnTo>
                  <a:pt x="7694575" y="40661"/>
                </a:lnTo>
                <a:lnTo>
                  <a:pt x="7733105" y="62282"/>
                </a:lnTo>
                <a:lnTo>
                  <a:pt x="7768854" y="87886"/>
                </a:lnTo>
                <a:lnTo>
                  <a:pt x="7801521" y="117171"/>
                </a:lnTo>
                <a:lnTo>
                  <a:pt x="7830806" y="149839"/>
                </a:lnTo>
                <a:lnTo>
                  <a:pt x="7856410" y="185587"/>
                </a:lnTo>
                <a:lnTo>
                  <a:pt x="7878031" y="224118"/>
                </a:lnTo>
                <a:lnTo>
                  <a:pt x="7895371" y="265129"/>
                </a:lnTo>
                <a:lnTo>
                  <a:pt x="7908127" y="308322"/>
                </a:lnTo>
                <a:lnTo>
                  <a:pt x="7916001" y="353395"/>
                </a:lnTo>
                <a:lnTo>
                  <a:pt x="7918693" y="400049"/>
                </a:lnTo>
                <a:lnTo>
                  <a:pt x="7918693" y="8247722"/>
                </a:lnTo>
                <a:lnTo>
                  <a:pt x="7916001" y="8294376"/>
                </a:lnTo>
                <a:lnTo>
                  <a:pt x="7908127" y="8339450"/>
                </a:lnTo>
                <a:lnTo>
                  <a:pt x="7895371" y="8382642"/>
                </a:lnTo>
                <a:lnTo>
                  <a:pt x="7878031" y="8423654"/>
                </a:lnTo>
                <a:lnTo>
                  <a:pt x="7856410" y="8462184"/>
                </a:lnTo>
                <a:lnTo>
                  <a:pt x="7830806" y="8497933"/>
                </a:lnTo>
                <a:lnTo>
                  <a:pt x="7801521" y="8530600"/>
                </a:lnTo>
                <a:lnTo>
                  <a:pt x="7768854" y="8559886"/>
                </a:lnTo>
                <a:lnTo>
                  <a:pt x="7733105" y="8585489"/>
                </a:lnTo>
                <a:lnTo>
                  <a:pt x="7694575" y="8607111"/>
                </a:lnTo>
                <a:lnTo>
                  <a:pt x="7653563" y="8624450"/>
                </a:lnTo>
                <a:lnTo>
                  <a:pt x="7610371" y="8637207"/>
                </a:lnTo>
                <a:lnTo>
                  <a:pt x="7565297" y="8645081"/>
                </a:lnTo>
                <a:lnTo>
                  <a:pt x="7518643" y="8647773"/>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endParaRPr/>
          </a:p>
        </p:txBody>
      </p:sp>
      <p:sp>
        <p:nvSpPr>
          <p:cNvPr id="7" name="object 7"/>
          <p:cNvSpPr txBox="1"/>
          <p:nvPr/>
        </p:nvSpPr>
        <p:spPr>
          <a:xfrm>
            <a:off x="1439163" y="5878940"/>
            <a:ext cx="6770140" cy="3624775"/>
          </a:xfrm>
          <a:prstGeom prst="rect">
            <a:avLst/>
          </a:prstGeom>
        </p:spPr>
        <p:txBody>
          <a:bodyPr vert="horz" wrap="square" lIns="0" tIns="12700" rIns="0" bIns="0" rtlCol="0">
            <a:spAutoFit/>
          </a:bodyPr>
          <a:lstStyle/>
          <a:p>
            <a:pPr marL="12700" marR="5080" algn="just">
              <a:lnSpc>
                <a:spcPct val="125000"/>
              </a:lnSpc>
              <a:spcBef>
                <a:spcPts val="2170"/>
              </a:spcBef>
            </a:pP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スキンエキスパート</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の吸引</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セラピー</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は</a:t>
            </a:r>
            <a:r>
              <a:rPr lang="ja-JP" altLang="en-US"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、単独でも</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SimSun"/>
              </a:rPr>
              <a:t>他の</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トリートメント</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と組み合</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わ</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せ</a:t>
            </a:r>
            <a:r>
              <a:rPr sz="2100" dirty="0" err="1">
                <a:solidFill>
                  <a:srgbClr val="66666E"/>
                </a:solidFill>
                <a:latin typeface="UD デジタル 教科書体 NK-R" panose="02020400000000000000" pitchFamily="18" charset="-128"/>
                <a:ea typeface="UD デジタル 教科書体 NK-R" panose="02020400000000000000" pitchFamily="18" charset="-128"/>
                <a:cs typeface="SimSun"/>
              </a:rPr>
              <a:t>て</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SimSun"/>
              </a:rPr>
              <a:t>も</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r>
              <a:rPr lang="ja-JP" altLang="en-US"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最良な</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結果</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を</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引き出します。</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スキンエキス</a:t>
            </a:r>
            <a:r>
              <a:rPr sz="210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パ</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ート</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で</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う【もみほぐす</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流す</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巡らせる】は</a:t>
            </a:r>
            <a:r>
              <a:rPr sz="210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ボ</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ディ・フェイス</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共に変</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化を⽣</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むためには基本の</a:t>
            </a:r>
            <a:r>
              <a:rPr sz="2100" dirty="0">
                <a:solidFill>
                  <a:srgbClr val="66666E"/>
                </a:solidFill>
                <a:latin typeface="UD デジタル 教科書体 NK-R" panose="02020400000000000000" pitchFamily="18" charset="-128"/>
                <a:ea typeface="UD デジタル 教科書体 NK-R" panose="02020400000000000000" pitchFamily="18" charset="-128"/>
                <a:cs typeface="SimSun"/>
              </a:rPr>
              <a:t>部</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分となり、最初の</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ステップ</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とも</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えます。まず</a:t>
            </a:r>
            <a:r>
              <a:rPr sz="2100" dirty="0">
                <a:solidFill>
                  <a:srgbClr val="66666E"/>
                </a:solidFill>
                <a:latin typeface="UD デジタル 教科書体 NK-R" panose="02020400000000000000" pitchFamily="18" charset="-128"/>
                <a:ea typeface="UD デジタル 教科書体 NK-R" panose="02020400000000000000" pitchFamily="18" charset="-128"/>
                <a:cs typeface="SimSun"/>
              </a:rPr>
              <a:t>は</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固いものは柔らかく、つまりは流し、滞りは巡</a:t>
            </a:r>
            <a:r>
              <a:rPr sz="2100" dirty="0">
                <a:solidFill>
                  <a:srgbClr val="66666E"/>
                </a:solidFill>
                <a:latin typeface="UD デジタル 教科書体 NK-R" panose="02020400000000000000" pitchFamily="18" charset="-128"/>
                <a:ea typeface="UD デジタル 教科書体 NK-R" panose="02020400000000000000" pitchFamily="18" charset="-128"/>
                <a:cs typeface="SimSun"/>
              </a:rPr>
              <a:t>ら</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せなければ変</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化</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は望めませ</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ん</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。さらには</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ハンド</a:t>
            </a:r>
            <a:r>
              <a:rPr sz="210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マ</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ッサージ</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の代役としても最</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です。結果</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を</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求める</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2100" dirty="0">
                <a:solidFill>
                  <a:srgbClr val="66666E"/>
                </a:solidFill>
                <a:latin typeface="UD デジタル 教科書体 NK-R" panose="02020400000000000000" pitchFamily="18" charset="-128"/>
                <a:ea typeface="UD デジタル 教科書体 NK-R" panose="02020400000000000000" pitchFamily="18" charset="-128"/>
                <a:cs typeface="SimSun"/>
              </a:rPr>
              <a:t>に</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SimSun"/>
              </a:rPr>
              <a:t>変</a:t>
            </a:r>
            <a:r>
              <a:rPr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化を</a:t>
            </a:r>
            <a:r>
              <a:rPr lang="ja-JP" altLang="en-US" sz="2100" spc="8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感じていただける</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トリートメント</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の</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ステッ</a:t>
            </a:r>
            <a:r>
              <a:rPr sz="2100"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プ</a:t>
            </a:r>
            <a:r>
              <a:rPr sz="2100" spc="8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としてご提案いたします</a:t>
            </a:r>
            <a:r>
              <a:rPr sz="210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2100" dirty="0">
              <a:latin typeface="UD デジタル 教科書体 NK-R" panose="02020400000000000000" pitchFamily="18" charset="-128"/>
              <a:ea typeface="UD デジタル 教科書体 NK-R" panose="02020400000000000000" pitchFamily="18" charset="-128"/>
              <a:cs typeface="SimSun"/>
            </a:endParaRPr>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3EC29D70-5B1E-8D2D-018B-32BC4ED992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8050" y="2189924"/>
            <a:ext cx="4059816" cy="3961493"/>
          </a:xfrm>
          <a:prstGeom prst="rect">
            <a:avLst/>
          </a:prstGeom>
        </p:spPr>
      </p:pic>
      <p:pic>
        <p:nvPicPr>
          <p:cNvPr id="10" name="図 9" descr="ベッドに寝ている女性&#10;&#10;自動的に生成された説明">
            <a:extLst>
              <a:ext uri="{FF2B5EF4-FFF2-40B4-BE49-F238E27FC236}">
                <a16:creationId xmlns:a16="http://schemas.microsoft.com/office/drawing/2014/main" id="{F10FFE0D-5133-F853-FA99-AB957E9DE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724" y="4189735"/>
            <a:ext cx="2535946" cy="1689205"/>
          </a:xfrm>
          <a:prstGeom prst="rect">
            <a:avLst/>
          </a:prstGeom>
          <a:ln>
            <a:noFill/>
          </a:ln>
          <a:effectLst>
            <a:softEdge rad="112500"/>
          </a:effectLst>
        </p:spPr>
      </p:pic>
      <p:pic>
        <p:nvPicPr>
          <p:cNvPr id="11" name="図 10" descr="ベッドに横たえている女性&#10;&#10;中程度の精度で自動的に生成された説明">
            <a:extLst>
              <a:ext uri="{FF2B5EF4-FFF2-40B4-BE49-F238E27FC236}">
                <a16:creationId xmlns:a16="http://schemas.microsoft.com/office/drawing/2014/main" id="{39A1B32F-C444-C469-B619-7FE41E810E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0050" y="2695328"/>
            <a:ext cx="2528647" cy="1612013"/>
          </a:xfrm>
          <a:prstGeom prst="rect">
            <a:avLst/>
          </a:prstGeom>
          <a:ln>
            <a:noFill/>
          </a:ln>
          <a:effectLst>
            <a:softEdge rad="112500"/>
          </a:effectLst>
        </p:spPr>
      </p:pic>
      <p:sp>
        <p:nvSpPr>
          <p:cNvPr id="20" name="object 15">
            <a:extLst>
              <a:ext uri="{FF2B5EF4-FFF2-40B4-BE49-F238E27FC236}">
                <a16:creationId xmlns:a16="http://schemas.microsoft.com/office/drawing/2014/main" id="{C1899066-F171-AEF8-8FC7-59CB8B18F546}"/>
              </a:ext>
            </a:extLst>
          </p:cNvPr>
          <p:cNvSpPr txBox="1">
            <a:spLocks/>
          </p:cNvSpPr>
          <p:nvPr/>
        </p:nvSpPr>
        <p:spPr>
          <a:xfrm>
            <a:off x="1196646" y="1099703"/>
            <a:ext cx="16360159" cy="784188"/>
          </a:xfrm>
          <a:prstGeom prst="rect">
            <a:avLst/>
          </a:prstGeom>
        </p:spPr>
        <p:txBody>
          <a:bodyPr vert="horz" wrap="square" lIns="0" tIns="14604" rIns="0" bIns="0" rtlCol="0">
            <a:spAutoFit/>
          </a:bodyPr>
          <a:lstStyle>
            <a:lvl1pPr>
              <a:defRPr sz="2700" b="0" i="0">
                <a:solidFill>
                  <a:srgbClr val="414141"/>
                </a:solidFill>
                <a:latin typeface="SimSun"/>
                <a:ea typeface="+mj-ea"/>
                <a:cs typeface="SimSun"/>
              </a:defRPr>
            </a:lvl1pPr>
          </a:lstStyle>
          <a:p>
            <a:pPr marL="12700">
              <a:spcBef>
                <a:spcPts val="114"/>
              </a:spcBef>
            </a:pPr>
            <a:r>
              <a:rPr kumimoji="0" lang="ja-JP" altLang="en-US" sz="5000" kern="0" spc="43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rPr>
              <a:t>スキンエキスパートと</a:t>
            </a:r>
            <a:r>
              <a:rPr lang="ja-JP" altLang="en-US" sz="5000" kern="0" spc="43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rPr>
              <a:t>他機種との組み合わせおすすめ</a:t>
            </a:r>
            <a:endParaRPr kumimoji="0" lang="ja-JP" altLang="en-US" sz="5000" kern="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endParaRPr>
          </a:p>
        </p:txBody>
      </p:sp>
      <p:pic>
        <p:nvPicPr>
          <p:cNvPr id="4" name="図 3">
            <a:extLst>
              <a:ext uri="{FF2B5EF4-FFF2-40B4-BE49-F238E27FC236}">
                <a16:creationId xmlns:a16="http://schemas.microsoft.com/office/drawing/2014/main" id="{3F5DB8F5-738E-3F22-050E-53E6A2E42B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81186" y="8012759"/>
            <a:ext cx="1355506" cy="1310657"/>
          </a:xfrm>
          <a:prstGeom prst="rect">
            <a:avLst/>
          </a:prstGeom>
        </p:spPr>
      </p:pic>
      <p:sp>
        <p:nvSpPr>
          <p:cNvPr id="6" name="テキスト ボックス 5">
            <a:extLst>
              <a:ext uri="{FF2B5EF4-FFF2-40B4-BE49-F238E27FC236}">
                <a16:creationId xmlns:a16="http://schemas.microsoft.com/office/drawing/2014/main" id="{0E108319-9783-2E7D-C5ED-4DEFC2314E6F}"/>
              </a:ext>
            </a:extLst>
          </p:cNvPr>
          <p:cNvSpPr txBox="1"/>
          <p:nvPr/>
        </p:nvSpPr>
        <p:spPr>
          <a:xfrm>
            <a:off x="12579683" y="9465307"/>
            <a:ext cx="2720785" cy="276999"/>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＊アグレックス　キャビプレミアム</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30" name="図 29" descr="人, 屋内, 女性, 持つ が含まれている画像&#10;&#10;自動的に生成された説明">
            <a:extLst>
              <a:ext uri="{FF2B5EF4-FFF2-40B4-BE49-F238E27FC236}">
                <a16:creationId xmlns:a16="http://schemas.microsoft.com/office/drawing/2014/main" id="{B9C4264F-4D81-F28B-17E8-E03E727ECA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6085" y="8154226"/>
            <a:ext cx="1907887" cy="1212924"/>
          </a:xfrm>
          <a:prstGeom prst="rect">
            <a:avLst/>
          </a:prstGeom>
        </p:spPr>
      </p:pic>
      <p:sp>
        <p:nvSpPr>
          <p:cNvPr id="31" name="テキスト ボックス 30">
            <a:extLst>
              <a:ext uri="{FF2B5EF4-FFF2-40B4-BE49-F238E27FC236}">
                <a16:creationId xmlns:a16="http://schemas.microsoft.com/office/drawing/2014/main" id="{E1A48442-64C7-C571-8F6A-21DD60A23C1D}"/>
              </a:ext>
            </a:extLst>
          </p:cNvPr>
          <p:cNvSpPr txBox="1"/>
          <p:nvPr/>
        </p:nvSpPr>
        <p:spPr>
          <a:xfrm>
            <a:off x="13095059" y="11141720"/>
            <a:ext cx="2205409" cy="276999"/>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＊自社製品ではカスマラマスク</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3" name="図 2" descr="屋内, 器具, 座る, テーブル が含まれている画像&#10;&#10;自動的に生成された説明">
            <a:extLst>
              <a:ext uri="{FF2B5EF4-FFF2-40B4-BE49-F238E27FC236}">
                <a16:creationId xmlns:a16="http://schemas.microsoft.com/office/drawing/2014/main" id="{9353AB98-00C2-C2EA-5C1C-9783D10A36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73911" y="8042461"/>
            <a:ext cx="1578124" cy="132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図 28" descr="屋内, 座る, テーブル, 小さい が含まれている画像&#10;&#10;自動的に生成された説明">
            <a:extLst>
              <a:ext uri="{FF2B5EF4-FFF2-40B4-BE49-F238E27FC236}">
                <a16:creationId xmlns:a16="http://schemas.microsoft.com/office/drawing/2014/main" id="{BFFAC840-E164-1046-745C-CF481999F8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72142" y="8012759"/>
            <a:ext cx="831208" cy="1324689"/>
          </a:xfrm>
          <a:prstGeom prst="rect">
            <a:avLst/>
          </a:prstGeom>
        </p:spPr>
      </p:pic>
      <p:sp>
        <p:nvSpPr>
          <p:cNvPr id="32" name="テキスト ボックス 31">
            <a:extLst>
              <a:ext uri="{FF2B5EF4-FFF2-40B4-BE49-F238E27FC236}">
                <a16:creationId xmlns:a16="http://schemas.microsoft.com/office/drawing/2014/main" id="{AB1190A5-6B12-7F52-5957-ED4B3DACA3B6}"/>
              </a:ext>
            </a:extLst>
          </p:cNvPr>
          <p:cNvSpPr txBox="1"/>
          <p:nvPr/>
        </p:nvSpPr>
        <p:spPr>
          <a:xfrm>
            <a:off x="17107181" y="11151165"/>
            <a:ext cx="3172251" cy="276999"/>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＊自社製品ではバイオプトロン、ファインライト</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8" name="図 7" descr="黒い背景に白い文字がある&#10;&#10;低い精度で自動的に生成された説明">
            <a:extLst>
              <a:ext uri="{FF2B5EF4-FFF2-40B4-BE49-F238E27FC236}">
                <a16:creationId xmlns:a16="http://schemas.microsoft.com/office/drawing/2014/main" id="{A8287B1C-01DC-CE16-9979-C3BDE149B0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72968" y="304872"/>
            <a:ext cx="2924583" cy="709712"/>
          </a:xfrm>
          <a:prstGeom prst="rect">
            <a:avLst/>
          </a:prstGeom>
        </p:spPr>
      </p:pic>
      <p:sp>
        <p:nvSpPr>
          <p:cNvPr id="61" name="四角形: 角を丸くする 60">
            <a:extLst>
              <a:ext uri="{FF2B5EF4-FFF2-40B4-BE49-F238E27FC236}">
                <a16:creationId xmlns:a16="http://schemas.microsoft.com/office/drawing/2014/main" id="{2F6B2F94-0D75-6BAA-B224-CDAC004B7DBD}"/>
              </a:ext>
            </a:extLst>
          </p:cNvPr>
          <p:cNvSpPr/>
          <p:nvPr/>
        </p:nvSpPr>
        <p:spPr>
          <a:xfrm>
            <a:off x="9376726" y="5329647"/>
            <a:ext cx="8296095" cy="1870152"/>
          </a:xfrm>
          <a:prstGeom prst="roundRect">
            <a:avLst/>
          </a:prstGeom>
          <a:solidFill>
            <a:schemeClr val="accent2">
              <a:lumMod val="20000"/>
              <a:lumOff val="80000"/>
            </a:schemeClr>
          </a:solidFill>
          <a:ln w="63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30"/>
              </a:spcBef>
            </a:pPr>
            <a:endParaRPr kumimoji="0" lang="en-US" altLang="ja-JP" sz="2800" kern="0" spc="25" dirty="0">
              <a:solidFill>
                <a:schemeClr val="tx2">
                  <a:lumMod val="90000"/>
                  <a:lumOff val="10000"/>
                </a:schemeClr>
              </a:solidFill>
              <a:effectLst>
                <a:glow rad="127000">
                  <a:srgbClr val="FFFFFF"/>
                </a:glow>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43" name="四角形: 角を丸くする 42">
            <a:extLst>
              <a:ext uri="{FF2B5EF4-FFF2-40B4-BE49-F238E27FC236}">
                <a16:creationId xmlns:a16="http://schemas.microsoft.com/office/drawing/2014/main" id="{2C806083-0008-CCAD-8A70-D04403F7CE50}"/>
              </a:ext>
            </a:extLst>
          </p:cNvPr>
          <p:cNvSpPr/>
          <p:nvPr/>
        </p:nvSpPr>
        <p:spPr>
          <a:xfrm>
            <a:off x="9376726" y="2581096"/>
            <a:ext cx="8296095" cy="1870152"/>
          </a:xfrm>
          <a:prstGeom prst="roundRect">
            <a:avLst/>
          </a:prstGeom>
          <a:solidFill>
            <a:schemeClr val="accent2">
              <a:lumMod val="20000"/>
              <a:lumOff val="80000"/>
            </a:schemeClr>
          </a:solidFill>
          <a:ln w="63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30"/>
              </a:spcBef>
            </a:pPr>
            <a:endParaRPr kumimoji="0" lang="en-US" altLang="ja-JP" sz="2800" kern="0" spc="25" dirty="0">
              <a:solidFill>
                <a:schemeClr val="tx2">
                  <a:lumMod val="90000"/>
                  <a:lumOff val="10000"/>
                </a:schemeClr>
              </a:solidFill>
              <a:effectLst>
                <a:glow rad="127000">
                  <a:srgbClr val="FFFFFF"/>
                </a:glow>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45" name="object 6">
            <a:extLst>
              <a:ext uri="{FF2B5EF4-FFF2-40B4-BE49-F238E27FC236}">
                <a16:creationId xmlns:a16="http://schemas.microsoft.com/office/drawing/2014/main" id="{B711D815-5D90-09D7-DCE2-6B228E50B15E}"/>
              </a:ext>
            </a:extLst>
          </p:cNvPr>
          <p:cNvSpPr txBox="1">
            <a:spLocks/>
          </p:cNvSpPr>
          <p:nvPr/>
        </p:nvSpPr>
        <p:spPr>
          <a:xfrm>
            <a:off x="12329902" y="2167975"/>
            <a:ext cx="2087378" cy="693779"/>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lgn="ctr">
              <a:spcBef>
                <a:spcPts val="130"/>
              </a:spcBef>
            </a:pPr>
            <a:r>
              <a:rPr kumimoji="0" lang="ja-JP" altLang="en-US" sz="4400" kern="0" spc="25" dirty="0">
                <a:solidFill>
                  <a:srgbClr val="C00000"/>
                </a:solidFill>
                <a:effectLst>
                  <a:glow rad="127000">
                    <a:srgbClr val="FFFFFF"/>
                  </a:glow>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プレケア</a:t>
            </a:r>
            <a:endParaRPr kumimoji="0" lang="en-US" altLang="ja-JP" sz="4400" kern="0" spc="25" dirty="0">
              <a:solidFill>
                <a:srgbClr val="C00000"/>
              </a:solidFill>
              <a:effectLst>
                <a:glow rad="127000">
                  <a:srgbClr val="FFFFFF"/>
                </a:glow>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47" name="object 6">
            <a:extLst>
              <a:ext uri="{FF2B5EF4-FFF2-40B4-BE49-F238E27FC236}">
                <a16:creationId xmlns:a16="http://schemas.microsoft.com/office/drawing/2014/main" id="{DACD6486-894F-4532-8FCD-6758E6F26E62}"/>
              </a:ext>
            </a:extLst>
          </p:cNvPr>
          <p:cNvSpPr txBox="1">
            <a:spLocks/>
          </p:cNvSpPr>
          <p:nvPr/>
        </p:nvSpPr>
        <p:spPr>
          <a:xfrm>
            <a:off x="11439261" y="4847161"/>
            <a:ext cx="3979070" cy="693779"/>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lgn="ctr">
              <a:spcBef>
                <a:spcPts val="130"/>
              </a:spcBef>
            </a:pPr>
            <a:r>
              <a:rPr kumimoji="0" lang="ja-JP" altLang="en-US" sz="4400" kern="0" spc="25" dirty="0">
                <a:solidFill>
                  <a:srgbClr val="C00000"/>
                </a:solidFill>
                <a:effectLst>
                  <a:glow rad="127000">
                    <a:srgbClr val="FFFFFF"/>
                  </a:glow>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アフターケア</a:t>
            </a:r>
            <a:endParaRPr kumimoji="0" lang="en-US" altLang="ja-JP" sz="4400" kern="0" spc="25" dirty="0">
              <a:solidFill>
                <a:srgbClr val="C00000"/>
              </a:solidFill>
              <a:effectLst>
                <a:glow rad="127000">
                  <a:srgbClr val="FFFFFF"/>
                </a:glow>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48" name="テキスト ボックス 47">
            <a:extLst>
              <a:ext uri="{FF2B5EF4-FFF2-40B4-BE49-F238E27FC236}">
                <a16:creationId xmlns:a16="http://schemas.microsoft.com/office/drawing/2014/main" id="{62F35BAA-91D3-1307-7F49-78B22D3578EC}"/>
              </a:ext>
            </a:extLst>
          </p:cNvPr>
          <p:cNvSpPr txBox="1"/>
          <p:nvPr/>
        </p:nvSpPr>
        <p:spPr>
          <a:xfrm>
            <a:off x="10356764" y="2992145"/>
            <a:ext cx="1264324" cy="646332"/>
          </a:xfrm>
          <a:prstGeom prst="rect">
            <a:avLst/>
          </a:prstGeom>
          <a:noFill/>
        </p:spPr>
        <p:txBody>
          <a:bodyPr wrap="square">
            <a:spAutoFit/>
          </a:bodyPr>
          <a:lstStyle/>
          <a:p>
            <a:r>
              <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RF</a:t>
            </a:r>
          </a:p>
        </p:txBody>
      </p:sp>
      <p:sp>
        <p:nvSpPr>
          <p:cNvPr id="49" name="テキスト ボックス 48">
            <a:extLst>
              <a:ext uri="{FF2B5EF4-FFF2-40B4-BE49-F238E27FC236}">
                <a16:creationId xmlns:a16="http://schemas.microsoft.com/office/drawing/2014/main" id="{76C00F57-9A8F-7313-47F6-922BF0088CBA}"/>
              </a:ext>
            </a:extLst>
          </p:cNvPr>
          <p:cNvSpPr txBox="1"/>
          <p:nvPr/>
        </p:nvSpPr>
        <p:spPr>
          <a:xfrm>
            <a:off x="11605246" y="2992145"/>
            <a:ext cx="4267094" cy="646332"/>
          </a:xfrm>
          <a:prstGeom prst="rect">
            <a:avLst/>
          </a:prstGeom>
          <a:noFill/>
        </p:spPr>
        <p:txBody>
          <a:bodyPr wrap="square">
            <a:spAutoFit/>
          </a:bodyPr>
          <a:lstStyle/>
          <a:p>
            <a:r>
              <a:rPr lang="ja-JP" altLang="en-US"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キャビテーション</a:t>
            </a:r>
            <a:endPar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CC9E572D-067D-8D6F-E531-DB07189A78E6}"/>
              </a:ext>
            </a:extLst>
          </p:cNvPr>
          <p:cNvSpPr txBox="1"/>
          <p:nvPr/>
        </p:nvSpPr>
        <p:spPr>
          <a:xfrm>
            <a:off x="15448385" y="3068457"/>
            <a:ext cx="1264324" cy="646332"/>
          </a:xfrm>
          <a:prstGeom prst="rect">
            <a:avLst/>
          </a:prstGeom>
          <a:noFill/>
        </p:spPr>
        <p:txBody>
          <a:bodyPr wrap="square">
            <a:spAutoFit/>
          </a:bodyPr>
          <a:lstStyle/>
          <a:p>
            <a:r>
              <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G</a:t>
            </a:r>
            <a:r>
              <a:rPr lang="ja-JP" altLang="en-US"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５</a:t>
            </a:r>
            <a:endPar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A0711556-DCD6-D18B-105F-09A6CD42B233}"/>
              </a:ext>
            </a:extLst>
          </p:cNvPr>
          <p:cNvSpPr txBox="1"/>
          <p:nvPr/>
        </p:nvSpPr>
        <p:spPr>
          <a:xfrm>
            <a:off x="12686396" y="3630135"/>
            <a:ext cx="1882872" cy="646332"/>
          </a:xfrm>
          <a:prstGeom prst="rect">
            <a:avLst/>
          </a:prstGeom>
          <a:noFill/>
        </p:spPr>
        <p:txBody>
          <a:bodyPr wrap="square">
            <a:spAutoFit/>
          </a:bodyPr>
          <a:lstStyle/>
          <a:p>
            <a:r>
              <a:rPr lang="ja-JP" altLang="en-US"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岩盤浴</a:t>
            </a:r>
            <a:endPar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2C13F095-AE07-4BFA-9798-6FC90773091A}"/>
              </a:ext>
            </a:extLst>
          </p:cNvPr>
          <p:cNvSpPr txBox="1"/>
          <p:nvPr/>
        </p:nvSpPr>
        <p:spPr>
          <a:xfrm>
            <a:off x="14771289" y="3687200"/>
            <a:ext cx="2480852" cy="646332"/>
          </a:xfrm>
          <a:prstGeom prst="rect">
            <a:avLst/>
          </a:prstGeom>
          <a:noFill/>
        </p:spPr>
        <p:txBody>
          <a:bodyPr wrap="square">
            <a:spAutoFit/>
          </a:bodyPr>
          <a:lstStyle/>
          <a:p>
            <a:r>
              <a:rPr lang="ja-JP" altLang="en-US"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有酸素運動</a:t>
            </a:r>
            <a:endPar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209B8A50-A4A3-9C7B-BD55-11C6D8E3F5CA}"/>
              </a:ext>
            </a:extLst>
          </p:cNvPr>
          <p:cNvSpPr txBox="1"/>
          <p:nvPr/>
        </p:nvSpPr>
        <p:spPr>
          <a:xfrm>
            <a:off x="9693139" y="3649736"/>
            <a:ext cx="2773705" cy="646332"/>
          </a:xfrm>
          <a:prstGeom prst="rect">
            <a:avLst/>
          </a:prstGeom>
          <a:noFill/>
        </p:spPr>
        <p:txBody>
          <a:bodyPr wrap="square">
            <a:spAutoFit/>
          </a:bodyPr>
          <a:lstStyle/>
          <a:p>
            <a:r>
              <a:rPr lang="ja-JP" altLang="en-US"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よもぎ蒸し</a:t>
            </a:r>
            <a:endPar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endParaRPr>
          </a:p>
        </p:txBody>
      </p:sp>
      <p:sp>
        <p:nvSpPr>
          <p:cNvPr id="54" name="テキスト ボックス 53">
            <a:extLst>
              <a:ext uri="{FF2B5EF4-FFF2-40B4-BE49-F238E27FC236}">
                <a16:creationId xmlns:a16="http://schemas.microsoft.com/office/drawing/2014/main" id="{D370F5C2-3044-6EED-7EB4-EC5DE8EF0AA4}"/>
              </a:ext>
            </a:extLst>
          </p:cNvPr>
          <p:cNvSpPr txBox="1"/>
          <p:nvPr/>
        </p:nvSpPr>
        <p:spPr>
          <a:xfrm>
            <a:off x="9643252" y="6411564"/>
            <a:ext cx="2135606" cy="646332"/>
          </a:xfrm>
          <a:prstGeom prst="rect">
            <a:avLst/>
          </a:prstGeom>
          <a:noFill/>
        </p:spPr>
        <p:txBody>
          <a:bodyPr wrap="square">
            <a:spAutoFit/>
          </a:bodyPr>
          <a:lstStyle/>
          <a:p>
            <a:r>
              <a:rPr lang="ja-JP" altLang="en-US"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光美容</a:t>
            </a:r>
            <a:endPar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ECBA2049-6667-BDA0-AD65-9A738D800C2B}"/>
              </a:ext>
            </a:extLst>
          </p:cNvPr>
          <p:cNvSpPr txBox="1"/>
          <p:nvPr/>
        </p:nvSpPr>
        <p:spPr>
          <a:xfrm>
            <a:off x="9809862" y="5657396"/>
            <a:ext cx="3765703" cy="646332"/>
          </a:xfrm>
          <a:prstGeom prst="rect">
            <a:avLst/>
          </a:prstGeom>
          <a:noFill/>
        </p:spPr>
        <p:txBody>
          <a:bodyPr wrap="square">
            <a:spAutoFit/>
          </a:bodyPr>
          <a:lstStyle/>
          <a:p>
            <a:r>
              <a:rPr lang="ja-JP" altLang="en-US"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ハンドマッサージ</a:t>
            </a:r>
            <a:endPar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endParaRPr>
          </a:p>
        </p:txBody>
      </p:sp>
      <p:sp>
        <p:nvSpPr>
          <p:cNvPr id="56" name="テキスト ボックス 55">
            <a:extLst>
              <a:ext uri="{FF2B5EF4-FFF2-40B4-BE49-F238E27FC236}">
                <a16:creationId xmlns:a16="http://schemas.microsoft.com/office/drawing/2014/main" id="{AEC4848A-AAE4-BDFA-2E6D-C0A02EFD3732}"/>
              </a:ext>
            </a:extLst>
          </p:cNvPr>
          <p:cNvSpPr txBox="1"/>
          <p:nvPr/>
        </p:nvSpPr>
        <p:spPr>
          <a:xfrm>
            <a:off x="15420000" y="5648581"/>
            <a:ext cx="2216464" cy="646332"/>
          </a:xfrm>
          <a:prstGeom prst="rect">
            <a:avLst/>
          </a:prstGeom>
          <a:noFill/>
        </p:spPr>
        <p:txBody>
          <a:bodyPr wrap="square">
            <a:spAutoFit/>
          </a:bodyPr>
          <a:lstStyle/>
          <a:p>
            <a:r>
              <a:rPr lang="ja-JP" altLang="en-US"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低周波</a:t>
            </a:r>
            <a:endPar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endParaRPr>
          </a:p>
        </p:txBody>
      </p:sp>
      <p:sp>
        <p:nvSpPr>
          <p:cNvPr id="57" name="テキスト ボックス 56">
            <a:extLst>
              <a:ext uri="{FF2B5EF4-FFF2-40B4-BE49-F238E27FC236}">
                <a16:creationId xmlns:a16="http://schemas.microsoft.com/office/drawing/2014/main" id="{A51E5DE9-DA03-9FF1-3B3D-73DFAF6148AE}"/>
              </a:ext>
            </a:extLst>
          </p:cNvPr>
          <p:cNvSpPr txBox="1"/>
          <p:nvPr/>
        </p:nvSpPr>
        <p:spPr>
          <a:xfrm>
            <a:off x="14624637" y="6423358"/>
            <a:ext cx="3521976" cy="646332"/>
          </a:xfrm>
          <a:prstGeom prst="rect">
            <a:avLst/>
          </a:prstGeom>
          <a:noFill/>
        </p:spPr>
        <p:txBody>
          <a:bodyPr wrap="square">
            <a:spAutoFit/>
          </a:bodyPr>
          <a:lstStyle/>
          <a:p>
            <a:r>
              <a:rPr lang="ja-JP" altLang="en-US"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ドームサウナ</a:t>
            </a:r>
            <a:endPar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endParaRPr>
          </a:p>
        </p:txBody>
      </p:sp>
      <p:sp>
        <p:nvSpPr>
          <p:cNvPr id="58" name="テキスト ボックス 57">
            <a:extLst>
              <a:ext uri="{FF2B5EF4-FFF2-40B4-BE49-F238E27FC236}">
                <a16:creationId xmlns:a16="http://schemas.microsoft.com/office/drawing/2014/main" id="{F93998A7-BC82-86F4-9D2F-CBC5FCE575B9}"/>
              </a:ext>
            </a:extLst>
          </p:cNvPr>
          <p:cNvSpPr txBox="1"/>
          <p:nvPr/>
        </p:nvSpPr>
        <p:spPr>
          <a:xfrm>
            <a:off x="13758825" y="5676723"/>
            <a:ext cx="3249635" cy="646332"/>
          </a:xfrm>
          <a:prstGeom prst="rect">
            <a:avLst/>
          </a:prstGeom>
          <a:noFill/>
        </p:spPr>
        <p:txBody>
          <a:bodyPr wrap="square">
            <a:spAutoFit/>
          </a:bodyPr>
          <a:lstStyle/>
          <a:p>
            <a:r>
              <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EMS</a:t>
            </a:r>
          </a:p>
        </p:txBody>
      </p:sp>
      <p:sp>
        <p:nvSpPr>
          <p:cNvPr id="59" name="テキスト ボックス 58">
            <a:extLst>
              <a:ext uri="{FF2B5EF4-FFF2-40B4-BE49-F238E27FC236}">
                <a16:creationId xmlns:a16="http://schemas.microsoft.com/office/drawing/2014/main" id="{87F9AB30-30D9-887C-1889-0FEC42BF480D}"/>
              </a:ext>
            </a:extLst>
          </p:cNvPr>
          <p:cNvSpPr txBox="1"/>
          <p:nvPr/>
        </p:nvSpPr>
        <p:spPr>
          <a:xfrm>
            <a:off x="11605246" y="6430891"/>
            <a:ext cx="4369588" cy="646332"/>
          </a:xfrm>
          <a:prstGeom prst="rect">
            <a:avLst/>
          </a:prstGeom>
          <a:noFill/>
        </p:spPr>
        <p:txBody>
          <a:bodyPr wrap="square">
            <a:spAutoFit/>
          </a:bodyPr>
          <a:lstStyle/>
          <a:p>
            <a:r>
              <a:rPr lang="ja-JP" altLang="en-US" sz="3600" b="1" dirty="0">
                <a:solidFill>
                  <a:schemeClr val="tx2">
                    <a:lumMod val="90000"/>
                    <a:lumOff val="10000"/>
                  </a:schemeClr>
                </a:solidFill>
                <a:latin typeface="BIZ UDPゴシック" panose="020B0400000000000000" pitchFamily="50" charset="-128"/>
                <a:ea typeface="BIZ UDPゴシック" panose="020B0400000000000000" pitchFamily="50" charset="-128"/>
              </a:rPr>
              <a:t>電磁波マシン</a:t>
            </a:r>
            <a:endParaRPr lang="en-US" altLang="ja-JP" sz="3600" b="1" dirty="0">
              <a:solidFill>
                <a:schemeClr val="tx2">
                  <a:lumMod val="90000"/>
                  <a:lumOff val="10000"/>
                </a:schemeClr>
              </a:solidFill>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E24785E3-1F67-6372-A4E5-CC6004E04C16}"/>
              </a:ext>
            </a:extLst>
          </p:cNvPr>
          <p:cNvSpPr txBox="1"/>
          <p:nvPr/>
        </p:nvSpPr>
        <p:spPr>
          <a:xfrm>
            <a:off x="15300468" y="9498971"/>
            <a:ext cx="2720785" cy="276999"/>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＊アグレックス　光美容機器各種</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63" name="テキスト ボックス 62">
            <a:extLst>
              <a:ext uri="{FF2B5EF4-FFF2-40B4-BE49-F238E27FC236}">
                <a16:creationId xmlns:a16="http://schemas.microsoft.com/office/drawing/2014/main" id="{6C6C725E-376C-7357-846A-EC3D4AFCDDBD}"/>
              </a:ext>
            </a:extLst>
          </p:cNvPr>
          <p:cNvSpPr txBox="1"/>
          <p:nvPr/>
        </p:nvSpPr>
        <p:spPr>
          <a:xfrm>
            <a:off x="9609117" y="9480775"/>
            <a:ext cx="2720785" cy="276999"/>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＊仕上げのカスマラマスク（鎮静）</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64" name="object 6">
            <a:extLst>
              <a:ext uri="{FF2B5EF4-FFF2-40B4-BE49-F238E27FC236}">
                <a16:creationId xmlns:a16="http://schemas.microsoft.com/office/drawing/2014/main" id="{4BF6AA30-942B-F170-500C-B38B2C67F8DB}"/>
              </a:ext>
            </a:extLst>
          </p:cNvPr>
          <p:cNvSpPr txBox="1">
            <a:spLocks/>
          </p:cNvSpPr>
          <p:nvPr/>
        </p:nvSpPr>
        <p:spPr>
          <a:xfrm>
            <a:off x="10924009" y="7426225"/>
            <a:ext cx="4690840" cy="447558"/>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lgn="ctr">
              <a:spcBef>
                <a:spcPts val="130"/>
              </a:spcBef>
            </a:pPr>
            <a:r>
              <a:rPr kumimoji="0" lang="ja-JP" altLang="en-US" sz="2800" kern="0" spc="25" dirty="0">
                <a:solidFill>
                  <a:srgbClr val="C00000"/>
                </a:solidFill>
                <a:effectLst>
                  <a:glow rad="127000">
                    <a:srgbClr val="FFFFFF"/>
                  </a:glow>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アグレックス製品のおすすめ</a:t>
            </a:r>
            <a:endParaRPr kumimoji="0" lang="en-US" altLang="ja-JP" sz="2800" kern="0" spc="25" dirty="0">
              <a:solidFill>
                <a:srgbClr val="C00000"/>
              </a:solidFill>
              <a:effectLst>
                <a:glow rad="127000">
                  <a:srgbClr val="FFFFFF"/>
                </a:glow>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08556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四角形: 角を丸くする 28">
            <a:extLst>
              <a:ext uri="{FF2B5EF4-FFF2-40B4-BE49-F238E27FC236}">
                <a16:creationId xmlns:a16="http://schemas.microsoft.com/office/drawing/2014/main" id="{733B0DA0-3767-19B5-18DB-81AA4DE2D760}"/>
              </a:ext>
            </a:extLst>
          </p:cNvPr>
          <p:cNvSpPr/>
          <p:nvPr/>
        </p:nvSpPr>
        <p:spPr>
          <a:xfrm>
            <a:off x="545226" y="5854482"/>
            <a:ext cx="5874501" cy="4190931"/>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BEDD32F5-36DF-9C6F-1F13-CF5C5EE3CF65}"/>
              </a:ext>
            </a:extLst>
          </p:cNvPr>
          <p:cNvSpPr/>
          <p:nvPr/>
        </p:nvSpPr>
        <p:spPr>
          <a:xfrm>
            <a:off x="6748457" y="1865600"/>
            <a:ext cx="4370984" cy="3775761"/>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object 3"/>
          <p:cNvPicPr/>
          <p:nvPr/>
        </p:nvPicPr>
        <p:blipFill>
          <a:blip r:embed="rId2" cstate="print"/>
          <a:stretch>
            <a:fillRect/>
          </a:stretch>
        </p:blipFill>
        <p:spPr>
          <a:xfrm>
            <a:off x="9249985" y="3778597"/>
            <a:ext cx="1277669" cy="1255064"/>
          </a:xfrm>
          <a:prstGeom prst="rect">
            <a:avLst/>
          </a:prstGeom>
        </p:spPr>
      </p:pic>
      <p:pic>
        <p:nvPicPr>
          <p:cNvPr id="10" name="object 10"/>
          <p:cNvPicPr/>
          <p:nvPr/>
        </p:nvPicPr>
        <p:blipFill>
          <a:blip r:embed="rId3" cstate="print"/>
          <a:stretch>
            <a:fillRect/>
          </a:stretch>
        </p:blipFill>
        <p:spPr>
          <a:xfrm rot="20708187">
            <a:off x="7082864" y="2739349"/>
            <a:ext cx="2777814" cy="2398758"/>
          </a:xfrm>
          <a:prstGeom prst="rect">
            <a:avLst/>
          </a:prstGeom>
        </p:spPr>
      </p:pic>
      <p:pic>
        <p:nvPicPr>
          <p:cNvPr id="11" name="object 11"/>
          <p:cNvPicPr/>
          <p:nvPr/>
        </p:nvPicPr>
        <p:blipFill>
          <a:blip r:embed="rId4" cstate="print"/>
          <a:stretch>
            <a:fillRect/>
          </a:stretch>
        </p:blipFill>
        <p:spPr>
          <a:xfrm>
            <a:off x="713289" y="6367293"/>
            <a:ext cx="2393861" cy="2985846"/>
          </a:xfrm>
          <a:prstGeom prst="rect">
            <a:avLst/>
          </a:prstGeom>
        </p:spPr>
      </p:pic>
      <p:grpSp>
        <p:nvGrpSpPr>
          <p:cNvPr id="17" name="object 17"/>
          <p:cNvGrpSpPr/>
          <p:nvPr/>
        </p:nvGrpSpPr>
        <p:grpSpPr>
          <a:xfrm>
            <a:off x="8163105" y="6714302"/>
            <a:ext cx="3207689" cy="3009072"/>
            <a:chOff x="3268274" y="5473345"/>
            <a:chExt cx="3802887" cy="3554183"/>
          </a:xfrm>
        </p:grpSpPr>
        <p:pic>
          <p:nvPicPr>
            <p:cNvPr id="18" name="object 18"/>
            <p:cNvPicPr/>
            <p:nvPr/>
          </p:nvPicPr>
          <p:blipFill>
            <a:blip r:embed="rId5" cstate="print"/>
            <a:stretch>
              <a:fillRect/>
            </a:stretch>
          </p:blipFill>
          <p:spPr>
            <a:xfrm>
              <a:off x="4870886" y="5473345"/>
              <a:ext cx="2200275" cy="3467099"/>
            </a:xfrm>
            <a:prstGeom prst="rect">
              <a:avLst/>
            </a:prstGeom>
          </p:spPr>
        </p:pic>
        <p:pic>
          <p:nvPicPr>
            <p:cNvPr id="19" name="object 19"/>
            <p:cNvPicPr/>
            <p:nvPr/>
          </p:nvPicPr>
          <p:blipFill>
            <a:blip r:embed="rId5" cstate="print"/>
            <a:stretch>
              <a:fillRect/>
            </a:stretch>
          </p:blipFill>
          <p:spPr>
            <a:xfrm>
              <a:off x="3268274" y="5560429"/>
              <a:ext cx="2200274" cy="3467099"/>
            </a:xfrm>
            <a:prstGeom prst="rect">
              <a:avLst/>
            </a:prstGeom>
          </p:spPr>
        </p:pic>
      </p:grpSp>
      <p:sp>
        <p:nvSpPr>
          <p:cNvPr id="25" name="object 15">
            <a:extLst>
              <a:ext uri="{FF2B5EF4-FFF2-40B4-BE49-F238E27FC236}">
                <a16:creationId xmlns:a16="http://schemas.microsoft.com/office/drawing/2014/main" id="{8DC87BEC-1E5C-B9DB-CA7C-C0CD6654FC73}"/>
              </a:ext>
            </a:extLst>
          </p:cNvPr>
          <p:cNvSpPr txBox="1">
            <a:spLocks/>
          </p:cNvSpPr>
          <p:nvPr/>
        </p:nvSpPr>
        <p:spPr>
          <a:xfrm>
            <a:off x="4437040" y="778043"/>
            <a:ext cx="8770925" cy="784188"/>
          </a:xfrm>
          <a:prstGeom prst="rect">
            <a:avLst/>
          </a:prstGeom>
        </p:spPr>
        <p:txBody>
          <a:bodyPr vert="horz" wrap="square" lIns="0" tIns="14604" rIns="0" bIns="0" rtlCol="0">
            <a:spAutoFit/>
          </a:bodyPr>
          <a:lstStyle>
            <a:lvl1pPr>
              <a:defRPr sz="2700" b="0" i="0">
                <a:solidFill>
                  <a:srgbClr val="414141"/>
                </a:solidFill>
                <a:latin typeface="SimSun"/>
                <a:ea typeface="+mj-ea"/>
                <a:cs typeface="SimSun"/>
              </a:defRPr>
            </a:lvl1pPr>
          </a:lstStyle>
          <a:p>
            <a:pPr marL="12700">
              <a:spcBef>
                <a:spcPts val="114"/>
              </a:spcBef>
            </a:pPr>
            <a:r>
              <a:rPr kumimoji="0" lang="ja-JP" altLang="en-US" sz="5000" b="1" kern="0" spc="43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スキンエキスパートの付属品</a:t>
            </a:r>
            <a:endParaRPr kumimoji="0" lang="ja-JP" altLang="en-US" sz="50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endParaRPr>
          </a:p>
        </p:txBody>
      </p:sp>
      <p:grpSp>
        <p:nvGrpSpPr>
          <p:cNvPr id="13" name="グループ化 12">
            <a:extLst>
              <a:ext uri="{FF2B5EF4-FFF2-40B4-BE49-F238E27FC236}">
                <a16:creationId xmlns:a16="http://schemas.microsoft.com/office/drawing/2014/main" id="{87B099E6-912D-265C-1C4F-3A90A50EB9EE}"/>
              </a:ext>
            </a:extLst>
          </p:cNvPr>
          <p:cNvGrpSpPr/>
          <p:nvPr/>
        </p:nvGrpSpPr>
        <p:grpSpPr>
          <a:xfrm>
            <a:off x="545226" y="1804585"/>
            <a:ext cx="5886428" cy="3775761"/>
            <a:chOff x="1133036" y="1671475"/>
            <a:chExt cx="5592811" cy="3775761"/>
          </a:xfrm>
        </p:grpSpPr>
        <p:sp>
          <p:nvSpPr>
            <p:cNvPr id="28" name="四角形: 角を丸くする 27">
              <a:extLst>
                <a:ext uri="{FF2B5EF4-FFF2-40B4-BE49-F238E27FC236}">
                  <a16:creationId xmlns:a16="http://schemas.microsoft.com/office/drawing/2014/main" id="{D709914E-3AB8-E80C-4C17-B7339538573C}"/>
                </a:ext>
              </a:extLst>
            </p:cNvPr>
            <p:cNvSpPr/>
            <p:nvPr/>
          </p:nvSpPr>
          <p:spPr>
            <a:xfrm>
              <a:off x="1133036" y="1671475"/>
              <a:ext cx="5592811" cy="3775761"/>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object 4"/>
            <p:cNvGrpSpPr/>
            <p:nvPr/>
          </p:nvGrpSpPr>
          <p:grpSpPr>
            <a:xfrm>
              <a:off x="1720080" y="2499936"/>
              <a:ext cx="3994539" cy="1366315"/>
              <a:chOff x="4129439" y="3512509"/>
              <a:chExt cx="4632132" cy="1584803"/>
            </a:xfrm>
          </p:grpSpPr>
          <p:pic>
            <p:nvPicPr>
              <p:cNvPr id="5" name="object 5"/>
              <p:cNvPicPr/>
              <p:nvPr/>
            </p:nvPicPr>
            <p:blipFill>
              <a:blip r:embed="rId6" cstate="print"/>
              <a:stretch>
                <a:fillRect/>
              </a:stretch>
            </p:blipFill>
            <p:spPr>
              <a:xfrm>
                <a:off x="4129439" y="3512509"/>
                <a:ext cx="1333499" cy="1514474"/>
              </a:xfrm>
              <a:prstGeom prst="rect">
                <a:avLst/>
              </a:prstGeom>
            </p:spPr>
          </p:pic>
          <p:pic>
            <p:nvPicPr>
              <p:cNvPr id="6" name="object 6"/>
              <p:cNvPicPr/>
              <p:nvPr/>
            </p:nvPicPr>
            <p:blipFill>
              <a:blip r:embed="rId7" cstate="print"/>
              <a:stretch>
                <a:fillRect/>
              </a:stretch>
            </p:blipFill>
            <p:spPr>
              <a:xfrm>
                <a:off x="5464307" y="3512509"/>
                <a:ext cx="1504950" cy="1543049"/>
              </a:xfrm>
              <a:prstGeom prst="rect">
                <a:avLst/>
              </a:prstGeom>
            </p:spPr>
          </p:pic>
          <p:pic>
            <p:nvPicPr>
              <p:cNvPr id="7" name="object 7"/>
              <p:cNvPicPr/>
              <p:nvPr/>
            </p:nvPicPr>
            <p:blipFill>
              <a:blip r:embed="rId8" cstate="print"/>
              <a:stretch>
                <a:fillRect/>
              </a:stretch>
            </p:blipFill>
            <p:spPr>
              <a:xfrm>
                <a:off x="6827997" y="3535213"/>
                <a:ext cx="1933574" cy="1562099"/>
              </a:xfrm>
              <a:prstGeom prst="rect">
                <a:avLst/>
              </a:prstGeom>
            </p:spPr>
          </p:pic>
        </p:grpSp>
        <p:pic>
          <p:nvPicPr>
            <p:cNvPr id="8" name="object 8"/>
            <p:cNvPicPr/>
            <p:nvPr/>
          </p:nvPicPr>
          <p:blipFill>
            <a:blip r:embed="rId9" cstate="print"/>
            <a:stretch>
              <a:fillRect/>
            </a:stretch>
          </p:blipFill>
          <p:spPr>
            <a:xfrm>
              <a:off x="1410642" y="3981941"/>
              <a:ext cx="1875959" cy="1200883"/>
            </a:xfrm>
            <a:prstGeom prst="rect">
              <a:avLst/>
            </a:prstGeom>
          </p:spPr>
        </p:pic>
        <p:pic>
          <p:nvPicPr>
            <p:cNvPr id="9" name="object 9"/>
            <p:cNvPicPr/>
            <p:nvPr/>
          </p:nvPicPr>
          <p:blipFill>
            <a:blip r:embed="rId10" cstate="print"/>
            <a:stretch>
              <a:fillRect/>
            </a:stretch>
          </p:blipFill>
          <p:spPr>
            <a:xfrm>
              <a:off x="3383824" y="3887552"/>
              <a:ext cx="1875959" cy="1332989"/>
            </a:xfrm>
            <a:prstGeom prst="rect">
              <a:avLst/>
            </a:prstGeom>
          </p:spPr>
        </p:pic>
        <p:pic>
          <p:nvPicPr>
            <p:cNvPr id="12" name="object 12"/>
            <p:cNvPicPr/>
            <p:nvPr/>
          </p:nvPicPr>
          <p:blipFill>
            <a:blip r:embed="rId11" cstate="print"/>
            <a:stretch>
              <a:fillRect/>
            </a:stretch>
          </p:blipFill>
          <p:spPr>
            <a:xfrm rot="16814378">
              <a:off x="4771389" y="3775341"/>
              <a:ext cx="2238374" cy="695324"/>
            </a:xfrm>
            <a:prstGeom prst="rect">
              <a:avLst/>
            </a:prstGeom>
          </p:spPr>
        </p:pic>
        <p:sp>
          <p:nvSpPr>
            <p:cNvPr id="22" name="object 22"/>
            <p:cNvSpPr/>
            <p:nvPr/>
          </p:nvSpPr>
          <p:spPr>
            <a:xfrm>
              <a:off x="5803520" y="4624855"/>
              <a:ext cx="641350" cy="462915"/>
            </a:xfrm>
            <a:custGeom>
              <a:avLst/>
              <a:gdLst/>
              <a:ahLst/>
              <a:cxnLst/>
              <a:rect l="l" t="t" r="r" b="b"/>
              <a:pathLst>
                <a:path w="641350" h="462914">
                  <a:moveTo>
                    <a:pt x="409841" y="462820"/>
                  </a:moveTo>
                  <a:lnTo>
                    <a:pt x="231410" y="462820"/>
                  </a:lnTo>
                  <a:lnTo>
                    <a:pt x="184772" y="458118"/>
                  </a:lnTo>
                  <a:lnTo>
                    <a:pt x="141334" y="444634"/>
                  </a:lnTo>
                  <a:lnTo>
                    <a:pt x="102026" y="423299"/>
                  </a:lnTo>
                  <a:lnTo>
                    <a:pt x="67778" y="395041"/>
                  </a:lnTo>
                  <a:lnTo>
                    <a:pt x="39521" y="360793"/>
                  </a:lnTo>
                  <a:lnTo>
                    <a:pt x="18185" y="321485"/>
                  </a:lnTo>
                  <a:lnTo>
                    <a:pt x="4701" y="278047"/>
                  </a:lnTo>
                  <a:lnTo>
                    <a:pt x="0" y="231410"/>
                  </a:lnTo>
                  <a:lnTo>
                    <a:pt x="4701" y="184772"/>
                  </a:lnTo>
                  <a:lnTo>
                    <a:pt x="18185" y="141334"/>
                  </a:lnTo>
                  <a:lnTo>
                    <a:pt x="39521" y="102026"/>
                  </a:lnTo>
                  <a:lnTo>
                    <a:pt x="67778" y="67778"/>
                  </a:lnTo>
                  <a:lnTo>
                    <a:pt x="102026" y="39521"/>
                  </a:lnTo>
                  <a:lnTo>
                    <a:pt x="141334" y="18185"/>
                  </a:lnTo>
                  <a:lnTo>
                    <a:pt x="184772" y="4701"/>
                  </a:lnTo>
                  <a:lnTo>
                    <a:pt x="231410" y="0"/>
                  </a:lnTo>
                  <a:lnTo>
                    <a:pt x="409841" y="0"/>
                  </a:lnTo>
                  <a:lnTo>
                    <a:pt x="456478" y="4701"/>
                  </a:lnTo>
                  <a:lnTo>
                    <a:pt x="499916" y="18185"/>
                  </a:lnTo>
                  <a:lnTo>
                    <a:pt x="539224" y="39521"/>
                  </a:lnTo>
                  <a:lnTo>
                    <a:pt x="573472" y="67778"/>
                  </a:lnTo>
                  <a:lnTo>
                    <a:pt x="601730" y="102026"/>
                  </a:lnTo>
                  <a:lnTo>
                    <a:pt x="623066" y="141334"/>
                  </a:lnTo>
                  <a:lnTo>
                    <a:pt x="636549" y="184772"/>
                  </a:lnTo>
                  <a:lnTo>
                    <a:pt x="641251" y="231410"/>
                  </a:lnTo>
                  <a:lnTo>
                    <a:pt x="636549" y="278047"/>
                  </a:lnTo>
                  <a:lnTo>
                    <a:pt x="623066" y="321485"/>
                  </a:lnTo>
                  <a:lnTo>
                    <a:pt x="601730" y="360793"/>
                  </a:lnTo>
                  <a:lnTo>
                    <a:pt x="573472" y="395041"/>
                  </a:lnTo>
                  <a:lnTo>
                    <a:pt x="539224" y="423299"/>
                  </a:lnTo>
                  <a:lnTo>
                    <a:pt x="499916" y="444634"/>
                  </a:lnTo>
                  <a:lnTo>
                    <a:pt x="456478" y="458118"/>
                  </a:lnTo>
                  <a:lnTo>
                    <a:pt x="409841" y="462820"/>
                  </a:lnTo>
                  <a:close/>
                </a:path>
              </a:pathLst>
            </a:custGeom>
            <a:solidFill>
              <a:srgbClr val="D9D0CF"/>
            </a:solidFill>
          </p:spPr>
          <p:txBody>
            <a:bodyPr wrap="square" lIns="0" tIns="0" rIns="0" bIns="0" rtlCol="0"/>
            <a:lstStyle/>
            <a:p>
              <a:endParaRPr/>
            </a:p>
          </p:txBody>
        </p:sp>
        <p:sp>
          <p:nvSpPr>
            <p:cNvPr id="23" name="object 23"/>
            <p:cNvSpPr txBox="1"/>
            <p:nvPr/>
          </p:nvSpPr>
          <p:spPr>
            <a:xfrm>
              <a:off x="5958693" y="4658412"/>
              <a:ext cx="368300" cy="345440"/>
            </a:xfrm>
            <a:prstGeom prst="rect">
              <a:avLst/>
            </a:prstGeom>
          </p:spPr>
          <p:txBody>
            <a:bodyPr vert="horz" wrap="square" lIns="0" tIns="12065" rIns="0" bIns="0" rtlCol="0">
              <a:spAutoFit/>
            </a:bodyPr>
            <a:lstStyle/>
            <a:p>
              <a:pPr marL="12700">
                <a:lnSpc>
                  <a:spcPct val="100000"/>
                </a:lnSpc>
                <a:spcBef>
                  <a:spcPts val="95"/>
                </a:spcBef>
              </a:pPr>
              <a:r>
                <a:rPr sz="2100" b="1" spc="15" dirty="0">
                  <a:solidFill>
                    <a:srgbClr val="414141"/>
                  </a:solidFill>
                  <a:latin typeface="Tahoma"/>
                  <a:cs typeface="Tahoma"/>
                </a:rPr>
                <a:t>S</a:t>
              </a:r>
              <a:r>
                <a:rPr sz="2100" b="1" spc="10" dirty="0">
                  <a:solidFill>
                    <a:srgbClr val="414141"/>
                  </a:solidFill>
                  <a:latin typeface="Tahoma"/>
                  <a:cs typeface="Tahoma"/>
                </a:rPr>
                <a:t>8</a:t>
              </a:r>
              <a:endParaRPr sz="2100">
                <a:latin typeface="Tahoma"/>
                <a:cs typeface="Tahoma"/>
              </a:endParaRPr>
            </a:p>
          </p:txBody>
        </p:sp>
        <p:sp>
          <p:nvSpPr>
            <p:cNvPr id="32" name="object 21">
              <a:extLst>
                <a:ext uri="{FF2B5EF4-FFF2-40B4-BE49-F238E27FC236}">
                  <a16:creationId xmlns:a16="http://schemas.microsoft.com/office/drawing/2014/main" id="{DDBC19A0-99F5-D299-CFD0-A9BE34171B4B}"/>
                </a:ext>
              </a:extLst>
            </p:cNvPr>
            <p:cNvSpPr txBox="1"/>
            <p:nvPr/>
          </p:nvSpPr>
          <p:spPr>
            <a:xfrm>
              <a:off x="1717112" y="1828767"/>
              <a:ext cx="2949287" cy="554767"/>
            </a:xfrm>
            <a:prstGeom prst="rect">
              <a:avLst/>
            </a:prstGeom>
          </p:spPr>
          <p:txBody>
            <a:bodyPr vert="horz" wrap="square" lIns="0" tIns="12065" rIns="0" bIns="0" rtlCol="0">
              <a:spAutoFit/>
            </a:bodyPr>
            <a:lstStyle/>
            <a:p>
              <a:pPr marL="12700" marR="5080">
                <a:lnSpc>
                  <a:spcPct val="114500"/>
                </a:lnSpc>
                <a:spcBef>
                  <a:spcPts val="95"/>
                </a:spcBef>
              </a:pPr>
              <a:r>
                <a:rPr lang="ja-JP" altLang="en-US" sz="3200" spc="-5" dirty="0">
                  <a:solidFill>
                    <a:srgbClr val="414141"/>
                  </a:solidFill>
                  <a:latin typeface="UD デジタル 教科書体 N-B" panose="02020700000000000000" pitchFamily="17" charset="-128"/>
                  <a:ea typeface="UD デジタル 教科書体 N-B" panose="02020700000000000000" pitchFamily="17" charset="-128"/>
                  <a:cs typeface="SimSun"/>
                </a:rPr>
                <a:t>吸引カップ各種</a:t>
              </a:r>
              <a:endParaRPr sz="3200" dirty="0">
                <a:latin typeface="UD デジタル 教科書体 N-B" panose="02020700000000000000" pitchFamily="17" charset="-128"/>
                <a:ea typeface="UD デジタル 教科書体 N-B" panose="02020700000000000000" pitchFamily="17" charset="-128"/>
                <a:cs typeface="SimSun"/>
              </a:endParaRPr>
            </a:p>
          </p:txBody>
        </p:sp>
      </p:grpSp>
      <p:sp>
        <p:nvSpPr>
          <p:cNvPr id="33" name="object 21">
            <a:extLst>
              <a:ext uri="{FF2B5EF4-FFF2-40B4-BE49-F238E27FC236}">
                <a16:creationId xmlns:a16="http://schemas.microsoft.com/office/drawing/2014/main" id="{7C4E8FAB-BD87-2FE3-1235-EF6862117F83}"/>
              </a:ext>
            </a:extLst>
          </p:cNvPr>
          <p:cNvSpPr txBox="1"/>
          <p:nvPr/>
        </p:nvSpPr>
        <p:spPr>
          <a:xfrm>
            <a:off x="1160627" y="5992915"/>
            <a:ext cx="2949287" cy="554767"/>
          </a:xfrm>
          <a:prstGeom prst="rect">
            <a:avLst/>
          </a:prstGeom>
        </p:spPr>
        <p:txBody>
          <a:bodyPr vert="horz" wrap="square" lIns="0" tIns="12065" rIns="0" bIns="0" rtlCol="0">
            <a:spAutoFit/>
          </a:bodyPr>
          <a:lstStyle/>
          <a:p>
            <a:pPr marL="12700" marR="5080">
              <a:lnSpc>
                <a:spcPct val="114500"/>
              </a:lnSpc>
              <a:spcBef>
                <a:spcPts val="95"/>
              </a:spcBef>
            </a:pPr>
            <a:r>
              <a:rPr lang="ja-JP" altLang="en-US" sz="3200" spc="-5" dirty="0">
                <a:solidFill>
                  <a:srgbClr val="414141"/>
                </a:solidFill>
                <a:latin typeface="UD デジタル 教科書体 N-B" panose="02020700000000000000" pitchFamily="17" charset="-128"/>
                <a:ea typeface="UD デジタル 教科書体 N-B" panose="02020700000000000000" pitchFamily="17" charset="-128"/>
                <a:cs typeface="SimSun"/>
              </a:rPr>
              <a:t>吸引ローラー</a:t>
            </a:r>
            <a:endParaRPr sz="3200" dirty="0">
              <a:latin typeface="UD デジタル 教科書体 N-B" panose="02020700000000000000" pitchFamily="17" charset="-128"/>
              <a:ea typeface="UD デジタル 教科書体 N-B" panose="02020700000000000000" pitchFamily="17" charset="-128"/>
              <a:cs typeface="SimSun"/>
            </a:endParaRPr>
          </a:p>
        </p:txBody>
      </p:sp>
      <p:pic>
        <p:nvPicPr>
          <p:cNvPr id="35" name="図 34" descr="バスルームの一角にある便器&#10;&#10;低い精度で自動的に生成された説明">
            <a:extLst>
              <a:ext uri="{FF2B5EF4-FFF2-40B4-BE49-F238E27FC236}">
                <a16:creationId xmlns:a16="http://schemas.microsoft.com/office/drawing/2014/main" id="{E7834D03-B16E-F552-5104-584305AB8D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74855">
            <a:off x="3116297" y="6467523"/>
            <a:ext cx="3193980" cy="2588225"/>
          </a:xfrm>
          <a:prstGeom prst="rect">
            <a:avLst/>
          </a:prstGeom>
        </p:spPr>
      </p:pic>
      <p:sp>
        <p:nvSpPr>
          <p:cNvPr id="36" name="フローチャート: 結合子 35">
            <a:extLst>
              <a:ext uri="{FF2B5EF4-FFF2-40B4-BE49-F238E27FC236}">
                <a16:creationId xmlns:a16="http://schemas.microsoft.com/office/drawing/2014/main" id="{0A853AD2-08E2-68DB-1F1D-DCB0A323F320}"/>
              </a:ext>
            </a:extLst>
          </p:cNvPr>
          <p:cNvSpPr/>
          <p:nvPr/>
        </p:nvSpPr>
        <p:spPr>
          <a:xfrm>
            <a:off x="3123769" y="6208043"/>
            <a:ext cx="3111143" cy="3021626"/>
          </a:xfrm>
          <a:prstGeom prst="flowChartConnector">
            <a:avLst/>
          </a:pr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object 21">
            <a:extLst>
              <a:ext uri="{FF2B5EF4-FFF2-40B4-BE49-F238E27FC236}">
                <a16:creationId xmlns:a16="http://schemas.microsoft.com/office/drawing/2014/main" id="{573D0AE5-C258-8A35-18CE-393D1DF453D8}"/>
              </a:ext>
            </a:extLst>
          </p:cNvPr>
          <p:cNvSpPr txBox="1"/>
          <p:nvPr/>
        </p:nvSpPr>
        <p:spPr>
          <a:xfrm>
            <a:off x="6973491" y="2060562"/>
            <a:ext cx="4350067" cy="554767"/>
          </a:xfrm>
          <a:prstGeom prst="rect">
            <a:avLst/>
          </a:prstGeom>
        </p:spPr>
        <p:txBody>
          <a:bodyPr vert="horz" wrap="square" lIns="0" tIns="12065" rIns="0" bIns="0" rtlCol="0">
            <a:spAutoFit/>
          </a:bodyPr>
          <a:lstStyle/>
          <a:p>
            <a:pPr marL="12700" marR="5080">
              <a:lnSpc>
                <a:spcPct val="114500"/>
              </a:lnSpc>
              <a:spcBef>
                <a:spcPts val="95"/>
              </a:spcBef>
            </a:pPr>
            <a:r>
              <a:rPr lang="ja-JP" altLang="en-US" sz="3200" spc="-5" dirty="0">
                <a:solidFill>
                  <a:srgbClr val="414141"/>
                </a:solidFill>
                <a:latin typeface="UD デジタル 教科書体 N-B" panose="02020700000000000000" pitchFamily="17" charset="-128"/>
                <a:ea typeface="UD デジタル 教科書体 N-B" panose="02020700000000000000" pitchFamily="17" charset="-128"/>
                <a:cs typeface="SimSun"/>
              </a:rPr>
              <a:t>アクセサリーホルダー</a:t>
            </a:r>
            <a:endParaRPr sz="3200" dirty="0">
              <a:latin typeface="UD デジタル 教科書体 N-B" panose="02020700000000000000" pitchFamily="17" charset="-128"/>
              <a:ea typeface="UD デジタル 教科書体 N-B" panose="02020700000000000000" pitchFamily="17" charset="-128"/>
              <a:cs typeface="SimSun"/>
            </a:endParaRPr>
          </a:p>
        </p:txBody>
      </p:sp>
      <p:sp>
        <p:nvSpPr>
          <p:cNvPr id="38" name="object 21">
            <a:extLst>
              <a:ext uri="{FF2B5EF4-FFF2-40B4-BE49-F238E27FC236}">
                <a16:creationId xmlns:a16="http://schemas.microsoft.com/office/drawing/2014/main" id="{3CAE43CC-7011-A3AC-0A0D-6E2C2A33BC7F}"/>
              </a:ext>
            </a:extLst>
          </p:cNvPr>
          <p:cNvSpPr txBox="1"/>
          <p:nvPr/>
        </p:nvSpPr>
        <p:spPr>
          <a:xfrm>
            <a:off x="6631386" y="7971570"/>
            <a:ext cx="1948858" cy="1084784"/>
          </a:xfrm>
          <a:prstGeom prst="rect">
            <a:avLst/>
          </a:prstGeom>
        </p:spPr>
        <p:txBody>
          <a:bodyPr vert="horz" wrap="square" lIns="0" tIns="12065" rIns="0" bIns="0" rtlCol="0">
            <a:spAutoFit/>
          </a:bodyPr>
          <a:lstStyle/>
          <a:p>
            <a:pPr marL="12700" marR="5080">
              <a:lnSpc>
                <a:spcPct val="114500"/>
              </a:lnSpc>
              <a:spcBef>
                <a:spcPts val="95"/>
              </a:spcBef>
            </a:pPr>
            <a:r>
              <a:rPr lang="ja-JP" altLang="en-US" sz="2000" spc="-5" dirty="0">
                <a:solidFill>
                  <a:srgbClr val="414141"/>
                </a:solidFill>
                <a:latin typeface="UD デジタル 教科書体 N-B" panose="02020700000000000000" pitchFamily="17" charset="-128"/>
                <a:ea typeface="UD デジタル 教科書体 N-B" panose="02020700000000000000" pitchFamily="17" charset="-128"/>
                <a:cs typeface="SimSun"/>
              </a:rPr>
              <a:t>★ヒップ専用</a:t>
            </a:r>
            <a:endParaRPr lang="en-US" altLang="ja-JP" sz="2000" spc="-5" dirty="0">
              <a:solidFill>
                <a:srgbClr val="414141"/>
              </a:solidFill>
              <a:latin typeface="UD デジタル 教科書体 N-B" panose="02020700000000000000" pitchFamily="17" charset="-128"/>
              <a:ea typeface="UD デジタル 教科書体 N-B" panose="02020700000000000000" pitchFamily="17" charset="-128"/>
              <a:cs typeface="SimSun"/>
            </a:endParaRPr>
          </a:p>
          <a:p>
            <a:pPr marL="12700" marR="5080">
              <a:lnSpc>
                <a:spcPct val="114500"/>
              </a:lnSpc>
              <a:spcBef>
                <a:spcPts val="95"/>
              </a:spcBef>
            </a:pPr>
            <a:r>
              <a:rPr lang="ja-JP" altLang="en-US" sz="2000" spc="-5" dirty="0">
                <a:solidFill>
                  <a:srgbClr val="414141"/>
                </a:solidFill>
                <a:latin typeface="UD デジタル 教科書体 N-B" panose="02020700000000000000" pitchFamily="17" charset="-128"/>
                <a:ea typeface="UD デジタル 教科書体 N-B" panose="02020700000000000000" pitchFamily="17" charset="-128"/>
                <a:cs typeface="SimSun"/>
              </a:rPr>
              <a:t>　特大カップ</a:t>
            </a:r>
            <a:endParaRPr lang="en-US" altLang="ja-JP" sz="2000" spc="-5" dirty="0">
              <a:solidFill>
                <a:srgbClr val="414141"/>
              </a:solidFill>
              <a:latin typeface="UD デジタル 教科書体 N-B" panose="02020700000000000000" pitchFamily="17" charset="-128"/>
              <a:ea typeface="UD デジタル 教科書体 N-B" panose="02020700000000000000" pitchFamily="17" charset="-128"/>
              <a:cs typeface="SimSun"/>
            </a:endParaRPr>
          </a:p>
          <a:p>
            <a:pPr marL="12700" marR="5080">
              <a:lnSpc>
                <a:spcPct val="114500"/>
              </a:lnSpc>
              <a:spcBef>
                <a:spcPts val="95"/>
              </a:spcBef>
            </a:pPr>
            <a:r>
              <a:rPr lang="ja-JP" altLang="en-US" sz="2000" spc="-5" dirty="0">
                <a:solidFill>
                  <a:srgbClr val="414141"/>
                </a:solidFill>
                <a:latin typeface="UD デジタル 教科書体 N-B" panose="02020700000000000000" pitchFamily="17" charset="-128"/>
                <a:ea typeface="UD デジタル 教科書体 N-B" panose="02020700000000000000" pitchFamily="17" charset="-128"/>
                <a:cs typeface="SimSun"/>
              </a:rPr>
              <a:t>　（２個ｾｯﾄ）</a:t>
            </a:r>
            <a:endParaRPr sz="2000" dirty="0">
              <a:latin typeface="UD デジタル 教科書体 N-B" panose="02020700000000000000" pitchFamily="17" charset="-128"/>
              <a:ea typeface="UD デジタル 教科書体 N-B" panose="02020700000000000000" pitchFamily="17" charset="-128"/>
              <a:cs typeface="SimSun"/>
            </a:endParaRPr>
          </a:p>
        </p:txBody>
      </p:sp>
      <p:sp>
        <p:nvSpPr>
          <p:cNvPr id="39" name="object 21">
            <a:extLst>
              <a:ext uri="{FF2B5EF4-FFF2-40B4-BE49-F238E27FC236}">
                <a16:creationId xmlns:a16="http://schemas.microsoft.com/office/drawing/2014/main" id="{87FE8D85-081A-8C74-C2A9-2BE7DB476E84}"/>
              </a:ext>
            </a:extLst>
          </p:cNvPr>
          <p:cNvSpPr txBox="1"/>
          <p:nvPr/>
        </p:nvSpPr>
        <p:spPr>
          <a:xfrm>
            <a:off x="14788998" y="9625923"/>
            <a:ext cx="3300213" cy="351250"/>
          </a:xfrm>
          <a:prstGeom prst="rect">
            <a:avLst/>
          </a:prstGeom>
        </p:spPr>
        <p:txBody>
          <a:bodyPr vert="horz" wrap="square" lIns="0" tIns="12065" rIns="0" bIns="0" rtlCol="0">
            <a:spAutoFit/>
          </a:bodyPr>
          <a:lstStyle/>
          <a:p>
            <a:pPr marL="12700" marR="5080">
              <a:lnSpc>
                <a:spcPct val="114500"/>
              </a:lnSpc>
              <a:spcBef>
                <a:spcPts val="95"/>
              </a:spcBef>
            </a:pPr>
            <a:r>
              <a:rPr lang="ja-JP" altLang="en-US" sz="2000"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cs typeface="SimSun"/>
              </a:rPr>
              <a:t>★オプション別途購入品</a:t>
            </a:r>
            <a:endParaRPr sz="2000"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cs typeface="SimSun"/>
            </a:endParaRPr>
          </a:p>
        </p:txBody>
      </p:sp>
      <p:sp>
        <p:nvSpPr>
          <p:cNvPr id="41" name="object 21">
            <a:extLst>
              <a:ext uri="{FF2B5EF4-FFF2-40B4-BE49-F238E27FC236}">
                <a16:creationId xmlns:a16="http://schemas.microsoft.com/office/drawing/2014/main" id="{234AFB4B-37D3-1030-463B-7B1C2B1FDFE0}"/>
              </a:ext>
            </a:extLst>
          </p:cNvPr>
          <p:cNvSpPr txBox="1"/>
          <p:nvPr/>
        </p:nvSpPr>
        <p:spPr>
          <a:xfrm>
            <a:off x="977422" y="9256977"/>
            <a:ext cx="2080195" cy="497316"/>
          </a:xfrm>
          <a:prstGeom prst="rect">
            <a:avLst/>
          </a:prstGeom>
        </p:spPr>
        <p:txBody>
          <a:bodyPr vert="horz" wrap="square" lIns="0" tIns="12065" rIns="0" bIns="0" rtlCol="0">
            <a:spAutoFit/>
          </a:bodyPr>
          <a:lstStyle/>
          <a:p>
            <a:pPr marL="12700" marR="5080">
              <a:lnSpc>
                <a:spcPct val="114500"/>
              </a:lnSpc>
              <a:spcBef>
                <a:spcPts val="95"/>
              </a:spcBef>
            </a:pPr>
            <a:r>
              <a:rPr lang="ja-JP" altLang="en-US" sz="1400" dirty="0">
                <a:latin typeface="UD デジタル 教科書体 N-B" panose="02020700000000000000" pitchFamily="17" charset="-128"/>
                <a:ea typeface="UD デジタル 教科書体 N-B" panose="02020700000000000000" pitchFamily="17" charset="-128"/>
                <a:cs typeface="SimSun"/>
              </a:rPr>
              <a:t>手のひらにフィットして動かしやすい形状</a:t>
            </a:r>
            <a:endParaRPr sz="1400" dirty="0">
              <a:latin typeface="UD デジタル 教科書体 N-B" panose="02020700000000000000" pitchFamily="17" charset="-128"/>
              <a:ea typeface="UD デジタル 教科書体 N-B" panose="02020700000000000000" pitchFamily="17" charset="-128"/>
              <a:cs typeface="SimSun"/>
            </a:endParaRPr>
          </a:p>
        </p:txBody>
      </p:sp>
      <p:pic>
        <p:nvPicPr>
          <p:cNvPr id="44" name="図 43" descr="リモコン, 屋内, 座る, 暗い が含まれている画像&#10;&#10;自動的に生成された説明">
            <a:extLst>
              <a:ext uri="{FF2B5EF4-FFF2-40B4-BE49-F238E27FC236}">
                <a16:creationId xmlns:a16="http://schemas.microsoft.com/office/drawing/2014/main" id="{0069F2BC-F74E-0A35-AA19-937D318A92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08560" y="5871680"/>
            <a:ext cx="2633681" cy="2134190"/>
          </a:xfrm>
          <a:prstGeom prst="rect">
            <a:avLst/>
          </a:prstGeom>
        </p:spPr>
      </p:pic>
      <p:sp>
        <p:nvSpPr>
          <p:cNvPr id="45" name="object 21">
            <a:extLst>
              <a:ext uri="{FF2B5EF4-FFF2-40B4-BE49-F238E27FC236}">
                <a16:creationId xmlns:a16="http://schemas.microsoft.com/office/drawing/2014/main" id="{96AEE8EC-BE65-593A-1F53-7965011310A3}"/>
              </a:ext>
            </a:extLst>
          </p:cNvPr>
          <p:cNvSpPr txBox="1"/>
          <p:nvPr/>
        </p:nvSpPr>
        <p:spPr>
          <a:xfrm>
            <a:off x="8583401" y="6483400"/>
            <a:ext cx="2785260" cy="351250"/>
          </a:xfrm>
          <a:prstGeom prst="rect">
            <a:avLst/>
          </a:prstGeom>
        </p:spPr>
        <p:txBody>
          <a:bodyPr vert="horz" wrap="square" lIns="0" tIns="12065" rIns="0" bIns="0" rtlCol="0">
            <a:spAutoFit/>
          </a:bodyPr>
          <a:lstStyle/>
          <a:p>
            <a:pPr marL="12700" marR="5080">
              <a:lnSpc>
                <a:spcPct val="114500"/>
              </a:lnSpc>
              <a:spcBef>
                <a:spcPts val="95"/>
              </a:spcBef>
            </a:pPr>
            <a:r>
              <a:rPr lang="ja-JP" altLang="en-US" sz="2000" spc="-5" dirty="0">
                <a:solidFill>
                  <a:srgbClr val="414141"/>
                </a:solidFill>
                <a:latin typeface="UD デジタル 教科書体 N-B" panose="02020700000000000000" pitchFamily="17" charset="-128"/>
                <a:ea typeface="UD デジタル 教科書体 N-B" panose="02020700000000000000" pitchFamily="17" charset="-128"/>
                <a:cs typeface="SimSun"/>
              </a:rPr>
              <a:t>★吸引ローラー（小）</a:t>
            </a:r>
            <a:endParaRPr sz="2000" dirty="0">
              <a:latin typeface="UD デジタル 教科書体 N-B" panose="02020700000000000000" pitchFamily="17" charset="-128"/>
              <a:ea typeface="UD デジタル 教科書体 N-B" panose="02020700000000000000" pitchFamily="17" charset="-128"/>
              <a:cs typeface="SimSun"/>
            </a:endParaRPr>
          </a:p>
        </p:txBody>
      </p:sp>
      <p:sp>
        <p:nvSpPr>
          <p:cNvPr id="14" name="object 24">
            <a:extLst>
              <a:ext uri="{FF2B5EF4-FFF2-40B4-BE49-F238E27FC236}">
                <a16:creationId xmlns:a16="http://schemas.microsoft.com/office/drawing/2014/main" id="{BA3ED741-E6E9-0FEB-71F0-5E98341B3612}"/>
              </a:ext>
            </a:extLst>
          </p:cNvPr>
          <p:cNvSpPr txBox="1"/>
          <p:nvPr/>
        </p:nvSpPr>
        <p:spPr>
          <a:xfrm>
            <a:off x="11751629" y="2358445"/>
            <a:ext cx="5943672" cy="2006190"/>
          </a:xfrm>
          <a:prstGeom prst="rect">
            <a:avLst/>
          </a:prstGeom>
        </p:spPr>
        <p:txBody>
          <a:bodyPr vert="horz" wrap="square" lIns="0" tIns="104140" rIns="0" bIns="0" rtlCol="0">
            <a:spAutoFit/>
          </a:bodyPr>
          <a:lstStyle/>
          <a:p>
            <a:pPr marL="12700" marR="5080">
              <a:lnSpc>
                <a:spcPct val="125000"/>
              </a:lnSpc>
            </a:pPr>
            <a:r>
              <a:rPr sz="2000" dirty="0" err="1">
                <a:solidFill>
                  <a:srgbClr val="414141"/>
                </a:solidFill>
                <a:latin typeface="UD デジタル 教科書体 NK-R" panose="02020400000000000000" pitchFamily="18" charset="-128"/>
                <a:ea typeface="UD デジタル 教科書体 NK-R" panose="02020400000000000000" pitchFamily="18" charset="-128"/>
                <a:cs typeface="SimSun"/>
              </a:rPr>
              <a:t>特徴</a:t>
            </a:r>
            <a:r>
              <a:rPr lang="ja-JP" altLang="en-US" sz="200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000" spc="-575"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000" spc="-135" dirty="0">
                <a:solidFill>
                  <a:srgbClr val="414141"/>
                </a:solidFill>
                <a:latin typeface="UD デジタル 教科書体 NK-R" panose="02020400000000000000" pitchFamily="18" charset="-128"/>
                <a:ea typeface="UD デジタル 教科書体 NK-R" panose="02020400000000000000" pitchFamily="18" charset="-128"/>
                <a:cs typeface="Calibri"/>
              </a:rPr>
              <a:t>:</a:t>
            </a:r>
            <a:r>
              <a:rPr lang="ja-JP" altLang="en-US" sz="2000" spc="-13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sz="2000"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静</a:t>
            </a:r>
            <a:r>
              <a:rPr sz="2000" dirty="0">
                <a:solidFill>
                  <a:srgbClr val="414141"/>
                </a:solidFill>
                <a:latin typeface="UD デジタル 教科書体 NK-R" panose="02020400000000000000" pitchFamily="18" charset="-128"/>
                <a:ea typeface="UD デジタル 教科書体 NK-R" panose="02020400000000000000" pitchFamily="18" charset="-128"/>
                <a:cs typeface="SimSun"/>
              </a:rPr>
              <a:t>かに動くサイレントキャスターによってスムーズな動きを実現しています。背</a:t>
            </a:r>
            <a:r>
              <a:rPr sz="2000"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sz="2000" dirty="0">
                <a:solidFill>
                  <a:srgbClr val="414141"/>
                </a:solidFill>
                <a:latin typeface="UD デジタル 教科書体 NK-R" panose="02020400000000000000" pitchFamily="18" charset="-128"/>
                <a:ea typeface="UD デジタル 教科書体 NK-R" panose="02020400000000000000" pitchFamily="18" charset="-128"/>
                <a:cs typeface="SimSun"/>
              </a:rPr>
              <a:t>には</a:t>
            </a:r>
            <a:r>
              <a:rPr sz="2000"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付属</a:t>
            </a:r>
            <a:r>
              <a:rPr sz="2000" dirty="0">
                <a:solidFill>
                  <a:srgbClr val="414141"/>
                </a:solidFill>
                <a:latin typeface="UD デジタル 教科書体 NK-R" panose="02020400000000000000" pitchFamily="18" charset="-128"/>
                <a:ea typeface="UD デジタル 教科書体 NK-R" panose="02020400000000000000" pitchFamily="18" charset="-128"/>
                <a:cs typeface="SimSun"/>
              </a:rPr>
              <a:t>パーツや</a:t>
            </a:r>
            <a:r>
              <a:rPr sz="2000"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sz="2000" dirty="0">
                <a:solidFill>
                  <a:srgbClr val="414141"/>
                </a:solidFill>
                <a:latin typeface="UD デジタル 教科書体 NK-R" panose="02020400000000000000" pitchFamily="18" charset="-128"/>
                <a:ea typeface="UD デジタル 教科書体 NK-R" panose="02020400000000000000" pitchFamily="18" charset="-128"/>
                <a:cs typeface="SimSun"/>
              </a:rPr>
              <a:t>物を収納できる</a:t>
            </a:r>
            <a:r>
              <a:rPr sz="2000" spc="145" dirty="0">
                <a:solidFill>
                  <a:srgbClr val="414141"/>
                </a:solidFill>
                <a:latin typeface="UD デジタル 教科書体 NK-R" panose="02020400000000000000" pitchFamily="18" charset="-128"/>
                <a:ea typeface="UD デジタル 教科書体 NK-R" panose="02020400000000000000" pitchFamily="18" charset="-128"/>
                <a:cs typeface="Calibri"/>
              </a:rPr>
              <a:t>2</a:t>
            </a:r>
            <a:r>
              <a:rPr sz="2000" dirty="0">
                <a:solidFill>
                  <a:srgbClr val="414141"/>
                </a:solidFill>
                <a:latin typeface="UD デジタル 教科書体 NK-R" panose="02020400000000000000" pitchFamily="18" charset="-128"/>
                <a:ea typeface="UD デジタル 教科書体 NK-R" panose="02020400000000000000" pitchFamily="18" charset="-128"/>
                <a:cs typeface="SimSun"/>
              </a:rPr>
              <a:t>つの収納スペースが あります。</a:t>
            </a:r>
            <a:r>
              <a:rPr sz="2000"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sz="2000" dirty="0" err="1">
                <a:solidFill>
                  <a:srgbClr val="414141"/>
                </a:solidFill>
                <a:latin typeface="UD デジタル 教科書体 NK-R" panose="02020400000000000000" pitchFamily="18" charset="-128"/>
                <a:ea typeface="UD デジタル 教科書体 NK-R" panose="02020400000000000000" pitchFamily="18" charset="-128"/>
                <a:cs typeface="SimSun"/>
              </a:rPr>
              <a:t>間</a:t>
            </a:r>
            <a:r>
              <a:rPr sz="2000" dirty="0" err="1">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sz="2000" dirty="0" err="1">
                <a:solidFill>
                  <a:srgbClr val="414141"/>
                </a:solidFill>
                <a:latin typeface="UD デジタル 教科書体 NK-R" panose="02020400000000000000" pitchFamily="18" charset="-128"/>
                <a:ea typeface="UD デジタル 教科書体 NK-R" panose="02020400000000000000" pitchFamily="18" charset="-128"/>
                <a:cs typeface="SimSun"/>
              </a:rPr>
              <a:t>学に基づいたハンドルを前</a:t>
            </a:r>
            <a:r>
              <a:rPr sz="2000" dirty="0" err="1">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sz="2000" dirty="0" err="1">
                <a:solidFill>
                  <a:srgbClr val="414141"/>
                </a:solidFill>
                <a:latin typeface="UD デジタル 教科書体 NK-R" panose="02020400000000000000" pitchFamily="18" charset="-128"/>
                <a:ea typeface="UD デジタル 教科書体 NK-R" panose="02020400000000000000" pitchFamily="18" charset="-128"/>
                <a:cs typeface="SimSun"/>
              </a:rPr>
              <a:t>に取り</a:t>
            </a:r>
            <a:r>
              <a:rPr sz="2000" dirty="0" err="1">
                <a:solidFill>
                  <a:srgbClr val="414141"/>
                </a:solidFill>
                <a:latin typeface="UD デジタル 教科書体 NK-R" panose="02020400000000000000" pitchFamily="18" charset="-128"/>
                <a:ea typeface="UD デジタル 教科書体 NK-R" panose="02020400000000000000" pitchFamily="18" charset="-128"/>
                <a:cs typeface="Microsoft JhengHei"/>
              </a:rPr>
              <a:t>付</a:t>
            </a:r>
            <a:r>
              <a:rPr sz="2000" dirty="0" err="1">
                <a:solidFill>
                  <a:srgbClr val="414141"/>
                </a:solidFill>
                <a:latin typeface="UD デジタル 教科書体 NK-R" panose="02020400000000000000" pitchFamily="18" charset="-128"/>
                <a:ea typeface="UD デジタル 教科書体 NK-R" panose="02020400000000000000" pitchFamily="18" charset="-128"/>
                <a:cs typeface="SimSun"/>
              </a:rPr>
              <a:t>け、機器をスムーズに移動できる設計になっています</a:t>
            </a:r>
            <a:r>
              <a:rPr sz="2000" dirty="0">
                <a:solidFill>
                  <a:srgbClr val="414141"/>
                </a:solidFill>
                <a:latin typeface="UD デジタル 教科書体 NK-R" panose="02020400000000000000" pitchFamily="18" charset="-128"/>
                <a:ea typeface="UD デジタル 教科書体 NK-R" panose="02020400000000000000" pitchFamily="18" charset="-128"/>
                <a:cs typeface="SimSun"/>
              </a:rPr>
              <a:t>。</a:t>
            </a:r>
            <a:endParaRPr sz="2000" dirty="0">
              <a:latin typeface="UD デジタル 教科書体 NK-R" panose="02020400000000000000" pitchFamily="18" charset="-128"/>
              <a:ea typeface="UD デジタル 教科書体 NK-R" panose="02020400000000000000" pitchFamily="18" charset="-128"/>
              <a:cs typeface="SimSun"/>
            </a:endParaRPr>
          </a:p>
        </p:txBody>
      </p:sp>
      <p:pic>
        <p:nvPicPr>
          <p:cNvPr id="15" name="object 20">
            <a:extLst>
              <a:ext uri="{FF2B5EF4-FFF2-40B4-BE49-F238E27FC236}">
                <a16:creationId xmlns:a16="http://schemas.microsoft.com/office/drawing/2014/main" id="{6CC9D25F-0104-314B-9111-CFA4269C00C9}"/>
              </a:ext>
            </a:extLst>
          </p:cNvPr>
          <p:cNvPicPr/>
          <p:nvPr/>
        </p:nvPicPr>
        <p:blipFill>
          <a:blip r:embed="rId14" cstate="print"/>
          <a:stretch>
            <a:fillRect/>
          </a:stretch>
        </p:blipFill>
        <p:spPr>
          <a:xfrm>
            <a:off x="14974867" y="4158535"/>
            <a:ext cx="3148505" cy="5352230"/>
          </a:xfrm>
          <a:prstGeom prst="rect">
            <a:avLst/>
          </a:prstGeom>
        </p:spPr>
      </p:pic>
      <p:sp>
        <p:nvSpPr>
          <p:cNvPr id="16" name="object 21">
            <a:extLst>
              <a:ext uri="{FF2B5EF4-FFF2-40B4-BE49-F238E27FC236}">
                <a16:creationId xmlns:a16="http://schemas.microsoft.com/office/drawing/2014/main" id="{78CC85CD-68F4-0C41-F9CF-433F6AF2E809}"/>
              </a:ext>
            </a:extLst>
          </p:cNvPr>
          <p:cNvSpPr txBox="1"/>
          <p:nvPr/>
        </p:nvSpPr>
        <p:spPr>
          <a:xfrm>
            <a:off x="12419510" y="1746039"/>
            <a:ext cx="5275791" cy="554767"/>
          </a:xfrm>
          <a:prstGeom prst="rect">
            <a:avLst/>
          </a:prstGeom>
        </p:spPr>
        <p:txBody>
          <a:bodyPr vert="horz" wrap="square" lIns="0" tIns="12065" rIns="0" bIns="0" rtlCol="0">
            <a:spAutoFit/>
          </a:bodyPr>
          <a:lstStyle/>
          <a:p>
            <a:pPr marL="12700" marR="5080">
              <a:lnSpc>
                <a:spcPct val="114500"/>
              </a:lnSpc>
              <a:spcBef>
                <a:spcPts val="95"/>
              </a:spcBef>
            </a:pPr>
            <a:r>
              <a:rPr lang="ja-JP" altLang="en-US" sz="3200" spc="-5" dirty="0">
                <a:solidFill>
                  <a:srgbClr val="414141"/>
                </a:solidFill>
                <a:latin typeface="UD デジタル 教科書体 N-B" panose="02020700000000000000" pitchFamily="17" charset="-128"/>
                <a:ea typeface="UD デジタル 教科書体 N-B" panose="02020700000000000000" pitchFamily="17" charset="-128"/>
                <a:cs typeface="SimSun"/>
              </a:rPr>
              <a:t>★エキスパート専用ワゴン</a:t>
            </a:r>
            <a:endParaRPr sz="3200" dirty="0">
              <a:latin typeface="UD デジタル 教科書体 N-B" panose="02020700000000000000" pitchFamily="17" charset="-128"/>
              <a:ea typeface="UD デジタル 教科書体 N-B" panose="02020700000000000000" pitchFamily="17" charset="-128"/>
              <a:cs typeface="SimSun"/>
            </a:endParaRPr>
          </a:p>
        </p:txBody>
      </p:sp>
      <p:sp>
        <p:nvSpPr>
          <p:cNvPr id="20" name="object 24">
            <a:extLst>
              <a:ext uri="{FF2B5EF4-FFF2-40B4-BE49-F238E27FC236}">
                <a16:creationId xmlns:a16="http://schemas.microsoft.com/office/drawing/2014/main" id="{80EE583F-1AA5-3A4C-7B3F-2C8A1B70A0A5}"/>
              </a:ext>
            </a:extLst>
          </p:cNvPr>
          <p:cNvSpPr txBox="1"/>
          <p:nvPr/>
        </p:nvSpPr>
        <p:spPr>
          <a:xfrm>
            <a:off x="11998448" y="8653535"/>
            <a:ext cx="5076545" cy="1015919"/>
          </a:xfrm>
          <a:prstGeom prst="rect">
            <a:avLst/>
          </a:prstGeom>
        </p:spPr>
        <p:txBody>
          <a:bodyPr vert="horz" wrap="square" lIns="0" tIns="104140" rIns="0" bIns="0" rtlCol="0">
            <a:spAutoFit/>
          </a:bodyPr>
          <a:lstStyle/>
          <a:p>
            <a:pPr>
              <a:lnSpc>
                <a:spcPts val="1200"/>
              </a:lnSpc>
              <a:spcBef>
                <a:spcPts val="820"/>
              </a:spcBef>
            </a:pPr>
            <a:r>
              <a:rPr lang="ja-JP" altLang="en-US" sz="1400" spc="-35" dirty="0">
                <a:solidFill>
                  <a:srgbClr val="414141"/>
                </a:solidFill>
                <a:latin typeface="UD デジタル 教科書体 NK-R" panose="02020400000000000000" pitchFamily="18" charset="-128"/>
                <a:ea typeface="UD デジタル 教科書体 NK-R" panose="02020400000000000000" pitchFamily="18" charset="-128"/>
                <a:cs typeface="Calibri"/>
              </a:rPr>
              <a:t>サイズ　：　</a:t>
            </a:r>
            <a:r>
              <a:rPr lang="en-US" altLang="ja-JP" sz="1400" spc="-35" dirty="0">
                <a:solidFill>
                  <a:srgbClr val="414141"/>
                </a:solidFill>
                <a:latin typeface="UD デジタル 教科書体 NK-R" panose="02020400000000000000" pitchFamily="18" charset="-128"/>
                <a:ea typeface="UD デジタル 教科書体 NK-R" panose="02020400000000000000" pitchFamily="18" charset="-128"/>
                <a:cs typeface="Calibri"/>
              </a:rPr>
              <a:t>D</a:t>
            </a:r>
            <a:r>
              <a:rPr sz="1400" spc="370" dirty="0">
                <a:solidFill>
                  <a:srgbClr val="414141"/>
                </a:solidFill>
                <a:latin typeface="UD デジタル 教科書体 NK-R" panose="02020400000000000000" pitchFamily="18" charset="-128"/>
                <a:ea typeface="UD デジタル 教科書体 NK-R" panose="02020400000000000000" pitchFamily="18" charset="-128"/>
                <a:cs typeface="Calibri"/>
              </a:rPr>
              <a:t>440</a:t>
            </a:r>
            <a:r>
              <a:rPr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sz="1400" spc="240" dirty="0">
                <a:solidFill>
                  <a:srgbClr val="414141"/>
                </a:solidFill>
                <a:latin typeface="UD デジタル 教科書体 NK-R" panose="02020400000000000000" pitchFamily="18" charset="-128"/>
                <a:ea typeface="UD デジタル 教科書体 NK-R" panose="02020400000000000000" pitchFamily="18" charset="-128"/>
                <a:cs typeface="Calibri"/>
              </a:rPr>
              <a:t>x</a:t>
            </a:r>
            <a:r>
              <a:rPr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lang="en-US" altLang="ja-JP"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W</a:t>
            </a:r>
            <a:r>
              <a:rPr sz="1400" spc="135" dirty="0">
                <a:solidFill>
                  <a:srgbClr val="414141"/>
                </a:solidFill>
                <a:latin typeface="UD デジタル 教科書体 NK-R" panose="02020400000000000000" pitchFamily="18" charset="-128"/>
                <a:ea typeface="UD デジタル 教科書体 NK-R" panose="02020400000000000000" pitchFamily="18" charset="-128"/>
                <a:cs typeface="Calibri"/>
              </a:rPr>
              <a:t>3</a:t>
            </a:r>
            <a:r>
              <a:rPr sz="1400" spc="140" dirty="0">
                <a:solidFill>
                  <a:srgbClr val="414141"/>
                </a:solidFill>
                <a:latin typeface="UD デジタル 教科書体 NK-R" panose="02020400000000000000" pitchFamily="18" charset="-128"/>
                <a:ea typeface="UD デジタル 教科書体 NK-R" panose="02020400000000000000" pitchFamily="18" charset="-128"/>
                <a:cs typeface="Calibri"/>
              </a:rPr>
              <a:t>55</a:t>
            </a:r>
            <a:r>
              <a:rPr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sz="1400" spc="240" dirty="0">
                <a:solidFill>
                  <a:srgbClr val="414141"/>
                </a:solidFill>
                <a:latin typeface="UD デジタル 教科書体 NK-R" panose="02020400000000000000" pitchFamily="18" charset="-128"/>
                <a:ea typeface="UD デジタル 教科書体 NK-R" panose="02020400000000000000" pitchFamily="18" charset="-128"/>
                <a:cs typeface="Calibri"/>
              </a:rPr>
              <a:t>x</a:t>
            </a:r>
            <a:r>
              <a:rPr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lang="en-US" altLang="ja-JP"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H</a:t>
            </a:r>
            <a:r>
              <a:rPr sz="1400" spc="245" dirty="0">
                <a:solidFill>
                  <a:srgbClr val="414141"/>
                </a:solidFill>
                <a:latin typeface="UD デジタル 教科書体 NK-R" panose="02020400000000000000" pitchFamily="18" charset="-128"/>
                <a:ea typeface="UD デジタル 教科書体 NK-R" panose="02020400000000000000" pitchFamily="18" charset="-128"/>
                <a:cs typeface="Calibri"/>
              </a:rPr>
              <a:t>9</a:t>
            </a:r>
            <a:r>
              <a:rPr sz="1400" spc="140" dirty="0">
                <a:solidFill>
                  <a:srgbClr val="414141"/>
                </a:solidFill>
                <a:latin typeface="UD デジタル 教科書体 NK-R" panose="02020400000000000000" pitchFamily="18" charset="-128"/>
                <a:ea typeface="UD デジタル 教科書体 NK-R" panose="02020400000000000000" pitchFamily="18" charset="-128"/>
                <a:cs typeface="Calibri"/>
              </a:rPr>
              <a:t>5</a:t>
            </a:r>
            <a:r>
              <a:rPr sz="1400" spc="245" dirty="0">
                <a:solidFill>
                  <a:srgbClr val="414141"/>
                </a:solidFill>
                <a:latin typeface="UD デジタル 教科書体 NK-R" panose="02020400000000000000" pitchFamily="18" charset="-128"/>
                <a:ea typeface="UD デジタル 教科書体 NK-R" panose="02020400000000000000" pitchFamily="18" charset="-128"/>
                <a:cs typeface="Calibri"/>
              </a:rPr>
              <a:t>6</a:t>
            </a:r>
            <a:r>
              <a:rPr lang="ja-JP" altLang="en-US" sz="1400" spc="245" dirty="0">
                <a:solidFill>
                  <a:srgbClr val="414141"/>
                </a:solidFill>
                <a:latin typeface="UD デジタル 教科書体 NK-R" panose="02020400000000000000" pitchFamily="18" charset="-128"/>
                <a:ea typeface="UD デジタル 教科書体 NK-R" panose="02020400000000000000" pitchFamily="18" charset="-128"/>
                <a:cs typeface="Calibri"/>
              </a:rPr>
              <a:t>㎜</a:t>
            </a:r>
            <a:endParaRPr lang="en-US" altLang="ja-JP" sz="1400" spc="625" dirty="0">
              <a:solidFill>
                <a:srgbClr val="414141"/>
              </a:solidFill>
              <a:latin typeface="UD デジタル 教科書体 NK-R" panose="02020400000000000000" pitchFamily="18" charset="-128"/>
              <a:ea typeface="UD デジタル 教科書体 NK-R" panose="02020400000000000000" pitchFamily="18" charset="-128"/>
              <a:cs typeface="Calibri"/>
            </a:endParaRPr>
          </a:p>
          <a:p>
            <a:pPr>
              <a:lnSpc>
                <a:spcPts val="1200"/>
              </a:lnSpc>
              <a:spcBef>
                <a:spcPts val="820"/>
              </a:spcBef>
            </a:pPr>
            <a:r>
              <a:rPr lang="en-US" sz="1400" spc="60"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lang="ja-JP" altLang="en-US" sz="1400" spc="60"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sz="1400" spc="60" dirty="0">
                <a:solidFill>
                  <a:srgbClr val="414141"/>
                </a:solidFill>
                <a:latin typeface="UD デジタル 教科書体 NK-R" panose="02020400000000000000" pitchFamily="18" charset="-128"/>
                <a:ea typeface="UD デジタル 教科書体 NK-R" panose="02020400000000000000" pitchFamily="18" charset="-128"/>
                <a:cs typeface="Calibri"/>
              </a:rPr>
              <a:t>(</a:t>
            </a:r>
            <a:r>
              <a:rPr lang="en-US" altLang="ja-JP" sz="1400" spc="60" dirty="0">
                <a:solidFill>
                  <a:srgbClr val="414141"/>
                </a:solidFill>
                <a:latin typeface="UD デジタル 教科書体 NK-R" panose="02020400000000000000" pitchFamily="18" charset="-128"/>
                <a:ea typeface="UD デジタル 教科書体 NK-R" panose="02020400000000000000" pitchFamily="18" charset="-128"/>
                <a:cs typeface="Calibri"/>
              </a:rPr>
              <a:t>D</a:t>
            </a:r>
            <a:r>
              <a:rPr sz="1400" spc="370" dirty="0">
                <a:solidFill>
                  <a:srgbClr val="414141"/>
                </a:solidFill>
                <a:latin typeface="UD デジタル 教科書体 NK-R" panose="02020400000000000000" pitchFamily="18" charset="-128"/>
                <a:ea typeface="UD デジタル 教科書体 NK-R" panose="02020400000000000000" pitchFamily="18" charset="-128"/>
                <a:cs typeface="Calibri"/>
              </a:rPr>
              <a:t>4</a:t>
            </a:r>
            <a:r>
              <a:rPr lang="en-US" altLang="ja-JP" sz="1400" spc="195" dirty="0">
                <a:solidFill>
                  <a:srgbClr val="414141"/>
                </a:solidFill>
                <a:latin typeface="UD デジタル 教科書体 NK-R" panose="02020400000000000000" pitchFamily="18" charset="-128"/>
                <a:ea typeface="UD デジタル 教科書体 NK-R" panose="02020400000000000000" pitchFamily="18" charset="-128"/>
                <a:cs typeface="Calibri"/>
              </a:rPr>
              <a:t>40</a:t>
            </a:r>
            <a:r>
              <a:rPr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sz="1400" spc="240" dirty="0">
                <a:solidFill>
                  <a:srgbClr val="414141"/>
                </a:solidFill>
                <a:latin typeface="UD デジタル 教科書体 NK-R" panose="02020400000000000000" pitchFamily="18" charset="-128"/>
                <a:ea typeface="UD デジタル 教科書体 NK-R" panose="02020400000000000000" pitchFamily="18" charset="-128"/>
                <a:cs typeface="Calibri"/>
              </a:rPr>
              <a:t>x</a:t>
            </a:r>
            <a:r>
              <a:rPr lang="ja-JP" altLang="en-US" sz="1400" spc="240"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lang="en-US" altLang="ja-JP"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W</a:t>
            </a:r>
            <a:r>
              <a:rPr lang="en-US" altLang="ja-JP" sz="1400" spc="370" dirty="0">
                <a:solidFill>
                  <a:srgbClr val="414141"/>
                </a:solidFill>
                <a:latin typeface="UD デジタル 教科書体 NK-R" panose="02020400000000000000" pitchFamily="18" charset="-128"/>
                <a:ea typeface="UD デジタル 教科書体 NK-R" panose="02020400000000000000" pitchFamily="18" charset="-128"/>
                <a:cs typeface="Calibri"/>
              </a:rPr>
              <a:t>430</a:t>
            </a:r>
            <a:r>
              <a:rPr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sz="1400" spc="240" dirty="0">
                <a:solidFill>
                  <a:srgbClr val="414141"/>
                </a:solidFill>
                <a:latin typeface="UD デジタル 教科書体 NK-R" panose="02020400000000000000" pitchFamily="18" charset="-128"/>
                <a:ea typeface="UD デジタル 教科書体 NK-R" panose="02020400000000000000" pitchFamily="18" charset="-128"/>
                <a:cs typeface="Calibri"/>
              </a:rPr>
              <a:t>x</a:t>
            </a:r>
            <a:r>
              <a:rPr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lang="en-US" altLang="ja-JP"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H</a:t>
            </a:r>
            <a:r>
              <a:rPr sz="1400" spc="245" dirty="0">
                <a:solidFill>
                  <a:srgbClr val="414141"/>
                </a:solidFill>
                <a:latin typeface="UD デジタル 教科書体 NK-R" panose="02020400000000000000" pitchFamily="18" charset="-128"/>
                <a:ea typeface="UD デジタル 教科書体 NK-R" panose="02020400000000000000" pitchFamily="18" charset="-128"/>
                <a:cs typeface="Calibri"/>
              </a:rPr>
              <a:t>99</a:t>
            </a:r>
            <a:r>
              <a:rPr sz="1400" spc="310" dirty="0">
                <a:solidFill>
                  <a:srgbClr val="414141"/>
                </a:solidFill>
                <a:latin typeface="UD デジタル 教科書体 NK-R" panose="02020400000000000000" pitchFamily="18" charset="-128"/>
                <a:ea typeface="UD デジタル 教科書体 NK-R" panose="02020400000000000000" pitchFamily="18" charset="-128"/>
                <a:cs typeface="Calibri"/>
              </a:rPr>
              <a:t>8</a:t>
            </a:r>
            <a:r>
              <a:rPr lang="ja-JP" altLang="en-US" sz="1400" spc="310" dirty="0">
                <a:solidFill>
                  <a:srgbClr val="414141"/>
                </a:solidFill>
                <a:latin typeface="UD デジタル 教科書体 NK-R" panose="02020400000000000000" pitchFamily="18" charset="-128"/>
                <a:ea typeface="UD デジタル 教科書体 NK-R" panose="02020400000000000000" pitchFamily="18" charset="-128"/>
                <a:cs typeface="Calibri"/>
              </a:rPr>
              <a:t>㎜ﾌｨﾝ</a:t>
            </a:r>
            <a:r>
              <a:rPr lang="ja-JP" altLang="en-US"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含む</a:t>
            </a:r>
            <a:r>
              <a:rPr sz="1400" spc="60" dirty="0">
                <a:solidFill>
                  <a:srgbClr val="414141"/>
                </a:solidFill>
                <a:latin typeface="UD デジタル 教科書体 NK-R" panose="02020400000000000000" pitchFamily="18" charset="-128"/>
                <a:ea typeface="UD デジタル 教科書体 NK-R" panose="02020400000000000000" pitchFamily="18" charset="-128"/>
                <a:cs typeface="Calibri"/>
              </a:rPr>
              <a:t>)</a:t>
            </a:r>
            <a:endParaRPr sz="1400" dirty="0">
              <a:latin typeface="UD デジタル 教科書体 NK-R" panose="02020400000000000000" pitchFamily="18" charset="-128"/>
              <a:ea typeface="UD デジタル 教科書体 NK-R" panose="02020400000000000000" pitchFamily="18" charset="-128"/>
              <a:cs typeface="Calibri"/>
            </a:endParaRPr>
          </a:p>
          <a:p>
            <a:pPr>
              <a:lnSpc>
                <a:spcPts val="1200"/>
              </a:lnSpc>
              <a:spcBef>
                <a:spcPts val="720"/>
              </a:spcBef>
            </a:pPr>
            <a:r>
              <a:rPr lang="ja-JP" altLang="en-US" sz="1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重　量　：</a:t>
            </a:r>
            <a:r>
              <a:rPr lang="en-US" altLang="ja-JP" sz="1400" spc="85">
                <a:solidFill>
                  <a:srgbClr val="414141"/>
                </a:solidFill>
                <a:latin typeface="UD デジタル 教科書体 NK-R" panose="02020400000000000000" pitchFamily="18" charset="-128"/>
                <a:ea typeface="UD デジタル 教科書体 NK-R" panose="02020400000000000000" pitchFamily="18" charset="-128"/>
                <a:cs typeface="Calibri"/>
              </a:rPr>
              <a:t>11</a:t>
            </a:r>
            <a:r>
              <a:rPr sz="1400" spc="85">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sz="1400" spc="455" dirty="0">
                <a:solidFill>
                  <a:srgbClr val="414141"/>
                </a:solidFill>
                <a:latin typeface="UD デジタル 教科書体 NK-R" panose="02020400000000000000" pitchFamily="18" charset="-128"/>
                <a:ea typeface="UD デジタル 教科書体 NK-R" panose="02020400000000000000" pitchFamily="18" charset="-128"/>
                <a:cs typeface="Calibri"/>
              </a:rPr>
              <a:t>K</a:t>
            </a:r>
            <a:r>
              <a:rPr sz="1400" spc="515" dirty="0">
                <a:solidFill>
                  <a:srgbClr val="414141"/>
                </a:solidFill>
                <a:latin typeface="UD デジタル 教科書体 NK-R" panose="02020400000000000000" pitchFamily="18" charset="-128"/>
                <a:ea typeface="UD デジタル 教科書体 NK-R" panose="02020400000000000000" pitchFamily="18" charset="-128"/>
                <a:cs typeface="Calibri"/>
              </a:rPr>
              <a:t>g</a:t>
            </a:r>
            <a:endParaRPr sz="1400" dirty="0">
              <a:latin typeface="UD デジタル 教科書体 NK-R" panose="02020400000000000000" pitchFamily="18" charset="-128"/>
              <a:ea typeface="UD デジタル 教科書体 NK-R" panose="02020400000000000000" pitchFamily="18" charset="-128"/>
              <a:cs typeface="Calibri"/>
            </a:endParaRPr>
          </a:p>
          <a:p>
            <a:pPr>
              <a:lnSpc>
                <a:spcPts val="1200"/>
              </a:lnSpc>
              <a:spcBef>
                <a:spcPts val="720"/>
              </a:spcBef>
            </a:pPr>
            <a:r>
              <a:rPr lang="ja-JP" altLang="en-US" sz="1400" dirty="0">
                <a:solidFill>
                  <a:srgbClr val="414141"/>
                </a:solidFill>
                <a:latin typeface="UD デジタル 教科書体 NK-R" panose="02020400000000000000" pitchFamily="18" charset="-128"/>
                <a:ea typeface="UD デジタル 教科書体 NK-R" panose="02020400000000000000" pitchFamily="18" charset="-128"/>
                <a:cs typeface="SimSun"/>
              </a:rPr>
              <a:t>カラー　：　ホワイト</a:t>
            </a:r>
            <a:r>
              <a:rPr lang="en-US" altLang="ja-JP" sz="1400" dirty="0">
                <a:solidFill>
                  <a:srgbClr val="414141"/>
                </a:solidFill>
                <a:latin typeface="UD デジタル 教科書体 NK-R" panose="02020400000000000000" pitchFamily="18" charset="-128"/>
                <a:ea typeface="UD デジタル 教科書体 NK-R" panose="02020400000000000000" pitchFamily="18" charset="-128"/>
                <a:cs typeface="SimSun"/>
              </a:rPr>
              <a:t>×</a:t>
            </a:r>
            <a:r>
              <a:rPr lang="ja-JP" altLang="en-US" sz="1400" dirty="0">
                <a:solidFill>
                  <a:srgbClr val="414141"/>
                </a:solidFill>
                <a:latin typeface="UD デジタル 教科書体 NK-R" panose="02020400000000000000" pitchFamily="18" charset="-128"/>
                <a:ea typeface="UD デジタル 教科書体 NK-R" panose="02020400000000000000" pitchFamily="18" charset="-128"/>
                <a:cs typeface="SimSun"/>
              </a:rPr>
              <a:t>グレー</a:t>
            </a:r>
            <a:endParaRPr lang="en-US" altLang="ja-JP" sz="1400" dirty="0">
              <a:solidFill>
                <a:srgbClr val="414141"/>
              </a:solidFill>
              <a:latin typeface="UD デジタル 教科書体 NK-R" panose="02020400000000000000" pitchFamily="18" charset="-128"/>
              <a:ea typeface="UD デジタル 教科書体 NK-R" panose="02020400000000000000" pitchFamily="18" charset="-128"/>
              <a:cs typeface="SimSun"/>
            </a:endParaRPr>
          </a:p>
        </p:txBody>
      </p:sp>
      <p:sp>
        <p:nvSpPr>
          <p:cNvPr id="21" name="object 21">
            <a:extLst>
              <a:ext uri="{FF2B5EF4-FFF2-40B4-BE49-F238E27FC236}">
                <a16:creationId xmlns:a16="http://schemas.microsoft.com/office/drawing/2014/main" id="{FDDD52CE-82BC-C072-6AA4-AC540AA1734D}"/>
              </a:ext>
            </a:extLst>
          </p:cNvPr>
          <p:cNvSpPr txBox="1"/>
          <p:nvPr/>
        </p:nvSpPr>
        <p:spPr>
          <a:xfrm>
            <a:off x="3891773" y="9250971"/>
            <a:ext cx="1727320" cy="251326"/>
          </a:xfrm>
          <a:prstGeom prst="rect">
            <a:avLst/>
          </a:prstGeom>
        </p:spPr>
        <p:txBody>
          <a:bodyPr vert="horz" wrap="square" lIns="0" tIns="12065" rIns="0" bIns="0" rtlCol="0">
            <a:spAutoFit/>
          </a:bodyPr>
          <a:lstStyle/>
          <a:p>
            <a:pPr marL="12700" marR="5080">
              <a:lnSpc>
                <a:spcPct val="114500"/>
              </a:lnSpc>
              <a:spcBef>
                <a:spcPts val="95"/>
              </a:spcBef>
            </a:pPr>
            <a:r>
              <a:rPr lang="ja-JP" altLang="en-US" sz="1400" dirty="0">
                <a:latin typeface="UD デジタル 教科書体 N-B" panose="02020700000000000000" pitchFamily="17" charset="-128"/>
                <a:ea typeface="UD デジタル 教科書体 N-B" panose="02020700000000000000" pitchFamily="17" charset="-128"/>
                <a:cs typeface="SimSun"/>
              </a:rPr>
              <a:t>可動式ローラー付き</a:t>
            </a:r>
            <a:endParaRPr sz="1400" dirty="0">
              <a:latin typeface="UD デジタル 教科書体 N-B" panose="02020700000000000000" pitchFamily="17" charset="-128"/>
              <a:ea typeface="UD デジタル 教科書体 N-B" panose="02020700000000000000" pitchFamily="17" charset="-128"/>
              <a:cs typeface="SimSun"/>
            </a:endParaRPr>
          </a:p>
        </p:txBody>
      </p:sp>
      <p:pic>
        <p:nvPicPr>
          <p:cNvPr id="31" name="図 30" descr="鏡のある洗面台&#10;&#10;自動的に生成された説明">
            <a:extLst>
              <a:ext uri="{FF2B5EF4-FFF2-40B4-BE49-F238E27FC236}">
                <a16:creationId xmlns:a16="http://schemas.microsoft.com/office/drawing/2014/main" id="{D041DB1F-DEA2-734E-CBB4-6C31BC1CD4C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028264" y="6471782"/>
            <a:ext cx="1532522" cy="1088090"/>
          </a:xfrm>
          <a:prstGeom prst="rect">
            <a:avLst/>
          </a:prstGeom>
          <a:ln>
            <a:noFill/>
          </a:ln>
          <a:effectLst>
            <a:outerShdw blurRad="292100" dist="139700" dir="2700000" algn="tl" rotWithShape="0">
              <a:srgbClr val="333333">
                <a:alpha val="65000"/>
              </a:srgbClr>
            </a:outerShdw>
          </a:effectLst>
        </p:spPr>
      </p:pic>
      <p:pic>
        <p:nvPicPr>
          <p:cNvPr id="40" name="図 39" descr="屋内, リモコン, 小さい, 座る が含まれている画像&#10;&#10;自動的に生成された説明">
            <a:extLst>
              <a:ext uri="{FF2B5EF4-FFF2-40B4-BE49-F238E27FC236}">
                <a16:creationId xmlns:a16="http://schemas.microsoft.com/office/drawing/2014/main" id="{34E77A5C-7D3A-3678-D87D-37B7F6D967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799082" y="4696996"/>
            <a:ext cx="1587108" cy="1126847"/>
          </a:xfrm>
          <a:prstGeom prst="rect">
            <a:avLst/>
          </a:prstGeom>
          <a:ln>
            <a:noFill/>
          </a:ln>
          <a:effectLst>
            <a:outerShdw blurRad="292100" dist="139700" dir="2700000" algn="tl" rotWithShape="0">
              <a:srgbClr val="333333">
                <a:alpha val="65000"/>
              </a:srgbClr>
            </a:outerShdw>
          </a:effectLst>
        </p:spPr>
      </p:pic>
      <p:pic>
        <p:nvPicPr>
          <p:cNvPr id="42" name="図 41" descr="バスルームの一角にある便器&#10;&#10;中程度の精度で自動的に生成された説明">
            <a:extLst>
              <a:ext uri="{FF2B5EF4-FFF2-40B4-BE49-F238E27FC236}">
                <a16:creationId xmlns:a16="http://schemas.microsoft.com/office/drawing/2014/main" id="{CBB056E5-8B5B-2F01-1647-8E2A1DB9E76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88872" y="4436008"/>
            <a:ext cx="2021011" cy="3760975"/>
          </a:xfrm>
          <a:prstGeom prst="rect">
            <a:avLst/>
          </a:prstGeom>
        </p:spPr>
      </p:pic>
      <p:sp>
        <p:nvSpPr>
          <p:cNvPr id="43" name="object 21">
            <a:extLst>
              <a:ext uri="{FF2B5EF4-FFF2-40B4-BE49-F238E27FC236}">
                <a16:creationId xmlns:a16="http://schemas.microsoft.com/office/drawing/2014/main" id="{E8A50819-5830-FD10-2F03-39687E5E263D}"/>
              </a:ext>
            </a:extLst>
          </p:cNvPr>
          <p:cNvSpPr txBox="1"/>
          <p:nvPr/>
        </p:nvSpPr>
        <p:spPr>
          <a:xfrm>
            <a:off x="11943110" y="7673480"/>
            <a:ext cx="1727320" cy="249555"/>
          </a:xfrm>
          <a:prstGeom prst="rect">
            <a:avLst/>
          </a:prstGeom>
        </p:spPr>
        <p:txBody>
          <a:bodyPr vert="horz" wrap="square" lIns="0" tIns="12065" rIns="0" bIns="0" rtlCol="0">
            <a:spAutoFit/>
          </a:bodyPr>
          <a:lstStyle/>
          <a:p>
            <a:pPr marL="12700" marR="5080">
              <a:lnSpc>
                <a:spcPct val="114500"/>
              </a:lnSpc>
              <a:spcBef>
                <a:spcPts val="95"/>
              </a:spcBef>
            </a:pPr>
            <a:r>
              <a:rPr lang="ja-JP" altLang="en-US" sz="1400"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cs typeface="SimSun"/>
              </a:rPr>
              <a:t>サイドテーブル②</a:t>
            </a:r>
            <a:endParaRPr sz="1400"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cs typeface="SimSun"/>
            </a:endParaRPr>
          </a:p>
        </p:txBody>
      </p:sp>
      <p:sp>
        <p:nvSpPr>
          <p:cNvPr id="46" name="object 21">
            <a:extLst>
              <a:ext uri="{FF2B5EF4-FFF2-40B4-BE49-F238E27FC236}">
                <a16:creationId xmlns:a16="http://schemas.microsoft.com/office/drawing/2014/main" id="{1E0C72DF-652C-2347-C6FC-75954AF4697F}"/>
              </a:ext>
            </a:extLst>
          </p:cNvPr>
          <p:cNvSpPr txBox="1"/>
          <p:nvPr/>
        </p:nvSpPr>
        <p:spPr>
          <a:xfrm>
            <a:off x="11871982" y="5893931"/>
            <a:ext cx="1727320" cy="249555"/>
          </a:xfrm>
          <a:prstGeom prst="rect">
            <a:avLst/>
          </a:prstGeom>
        </p:spPr>
        <p:txBody>
          <a:bodyPr vert="horz" wrap="square" lIns="0" tIns="12065" rIns="0" bIns="0" rtlCol="0">
            <a:spAutoFit/>
          </a:bodyPr>
          <a:lstStyle/>
          <a:p>
            <a:pPr marL="12700" marR="5080">
              <a:lnSpc>
                <a:spcPct val="114500"/>
              </a:lnSpc>
              <a:spcBef>
                <a:spcPts val="95"/>
              </a:spcBef>
            </a:pPr>
            <a:r>
              <a:rPr lang="ja-JP" altLang="en-US" sz="1400"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cs typeface="SimSun"/>
              </a:rPr>
              <a:t>サイドテーブル①</a:t>
            </a:r>
            <a:endParaRPr sz="1400"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cs typeface="SimSun"/>
            </a:endParaRPr>
          </a:p>
        </p:txBody>
      </p:sp>
      <p:sp>
        <p:nvSpPr>
          <p:cNvPr id="24" name="object 24">
            <a:extLst>
              <a:ext uri="{FF2B5EF4-FFF2-40B4-BE49-F238E27FC236}">
                <a16:creationId xmlns:a16="http://schemas.microsoft.com/office/drawing/2014/main" id="{68CF5485-B914-F311-F677-AE390153D8E0}"/>
              </a:ext>
            </a:extLst>
          </p:cNvPr>
          <p:cNvSpPr txBox="1"/>
          <p:nvPr/>
        </p:nvSpPr>
        <p:spPr>
          <a:xfrm>
            <a:off x="11998448" y="8046742"/>
            <a:ext cx="5076545" cy="291362"/>
          </a:xfrm>
          <a:prstGeom prst="rect">
            <a:avLst/>
          </a:prstGeom>
        </p:spPr>
        <p:txBody>
          <a:bodyPr vert="horz" wrap="square" lIns="0" tIns="104140" rIns="0" bIns="0" rtlCol="0">
            <a:spAutoFit/>
          </a:bodyPr>
          <a:lstStyle/>
          <a:p>
            <a:pPr>
              <a:lnSpc>
                <a:spcPts val="1400"/>
              </a:lnSpc>
              <a:spcBef>
                <a:spcPts val="720"/>
              </a:spcBef>
            </a:pPr>
            <a:r>
              <a:rPr lang="en-US" altLang="ja-JP" sz="1400" spc="-35" dirty="0">
                <a:solidFill>
                  <a:srgbClr val="414141"/>
                </a:solidFill>
                <a:latin typeface="UD デジタル 教科書体 NK-R" panose="02020400000000000000" pitchFamily="18" charset="-128"/>
                <a:ea typeface="UD デジタル 教科書体 NK-R" panose="02020400000000000000" pitchFamily="18" charset="-128"/>
                <a:cs typeface="Calibri"/>
              </a:rPr>
              <a:t>※</a:t>
            </a:r>
            <a:r>
              <a:rPr lang="ja-JP" altLang="en-US" sz="1400" spc="-35" dirty="0">
                <a:solidFill>
                  <a:srgbClr val="414141"/>
                </a:solidFill>
                <a:latin typeface="UD デジタル 教科書体 NK-R" panose="02020400000000000000" pitchFamily="18" charset="-128"/>
                <a:ea typeface="UD デジタル 教科書体 NK-R" panose="02020400000000000000" pitchFamily="18" charset="-128"/>
                <a:cs typeface="Calibri"/>
              </a:rPr>
              <a:t>サ</a:t>
            </a:r>
            <a:r>
              <a:rPr lang="ja-JP" altLang="en-US" sz="1400" dirty="0">
                <a:solidFill>
                  <a:srgbClr val="414141"/>
                </a:solidFill>
                <a:latin typeface="UD デジタル 教科書体 NK-R" panose="02020400000000000000" pitchFamily="18" charset="-128"/>
                <a:ea typeface="UD デジタル 教科書体 NK-R" panose="02020400000000000000" pitchFamily="18" charset="-128"/>
                <a:cs typeface="SimSun"/>
              </a:rPr>
              <a:t>イドテーブル①②セット付専用ワゴン　　</a:t>
            </a:r>
            <a:endParaRPr sz="1400" dirty="0">
              <a:latin typeface="UD デジタル 教科書体 NK-R" panose="02020400000000000000" pitchFamily="18" charset="-128"/>
              <a:ea typeface="UD デジタル 教科書体 NK-R" panose="02020400000000000000" pitchFamily="18" charset="-128"/>
              <a:cs typeface="SimSun"/>
            </a:endParaRPr>
          </a:p>
        </p:txBody>
      </p:sp>
      <p:pic>
        <p:nvPicPr>
          <p:cNvPr id="26" name="図 25" descr="黒い背景に白い文字がある&#10;&#10;低い精度で自動的に生成された説明">
            <a:extLst>
              <a:ext uri="{FF2B5EF4-FFF2-40B4-BE49-F238E27FC236}">
                <a16:creationId xmlns:a16="http://schemas.microsoft.com/office/drawing/2014/main" id="{52C6A17A-60FB-3BB9-4B79-36F625C5497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72968" y="304872"/>
            <a:ext cx="2924583" cy="709712"/>
          </a:xfrm>
          <a:prstGeom prst="rect">
            <a:avLst/>
          </a:prstGeom>
        </p:spPr>
      </p:pic>
    </p:spTree>
    <p:extLst>
      <p:ext uri="{BB962C8B-B14F-4D97-AF65-F5344CB8AC3E}">
        <p14:creationId xmlns:p14="http://schemas.microsoft.com/office/powerpoint/2010/main" val="4141121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3"/>
          <p:cNvSpPr/>
          <p:nvPr/>
        </p:nvSpPr>
        <p:spPr>
          <a:xfrm>
            <a:off x="3645213" y="1913570"/>
            <a:ext cx="13878473" cy="825592"/>
          </a:xfrm>
          <a:prstGeom prst="rect">
            <a:avLst/>
          </a:prstGeom>
          <a:ln>
            <a:noFill/>
          </a:ln>
        </p:spPr>
        <p:txBody>
          <a:bodyPr vert="horz" lIns="0" tIns="0" rIns="0" bIns="0" rtlCol="0">
            <a:noAutofit/>
          </a:bodyPr>
          <a:lstStyle/>
          <a:p>
            <a:r>
              <a:rPr lang="ja-JP" altLang="en-US" sz="32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スキンエキスパートによるボディ＆フェイスへの働きかけをより助けるマッサージボディジェルです。カフェイン他、スリミングが期待できる成分を厳選配合。伸びがよくべたつかない乳液タイプのデザイニングジェルです。</a:t>
            </a:r>
            <a:endParaRPr lang="ja-JP" altLang="en-US" sz="32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sp>
        <p:nvSpPr>
          <p:cNvPr id="22" name="Rectangle 23"/>
          <p:cNvSpPr/>
          <p:nvPr/>
        </p:nvSpPr>
        <p:spPr>
          <a:xfrm>
            <a:off x="4137218" y="7025282"/>
            <a:ext cx="1379619" cy="323339"/>
          </a:xfrm>
          <a:prstGeom prst="rect">
            <a:avLst/>
          </a:prstGeom>
          <a:ln>
            <a:noFill/>
          </a:ln>
        </p:spPr>
        <p:txBody>
          <a:bodyPr vert="horz" lIns="0" tIns="0" rIns="0" bIns="0" rtlCol="0">
            <a:noAutofit/>
          </a:bodyPr>
          <a:lstStyle/>
          <a:p>
            <a:pPr>
              <a:lnSpc>
                <a:spcPct val="107000"/>
              </a:lnSpc>
              <a:spcAft>
                <a:spcPts val="1200"/>
              </a:spcAft>
            </a:pPr>
            <a:r>
              <a:rPr lang="ja-JP" altLang="en-US" sz="2400" b="1" kern="100" dirty="0">
                <a:solidFill>
                  <a:srgbClr val="FF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カフェイン</a:t>
            </a:r>
            <a:endParaRPr lang="ja-JP" altLang="en-US" sz="2400" b="1"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sp>
        <p:nvSpPr>
          <p:cNvPr id="23" name="Rectangle 24"/>
          <p:cNvSpPr/>
          <p:nvPr/>
        </p:nvSpPr>
        <p:spPr>
          <a:xfrm>
            <a:off x="5516837" y="7082117"/>
            <a:ext cx="5326548" cy="411346"/>
          </a:xfrm>
          <a:prstGeom prst="rect">
            <a:avLst/>
          </a:prstGeom>
          <a:ln>
            <a:noFill/>
          </a:ln>
        </p:spPr>
        <p:txBody>
          <a:bodyPr vert="horz" lIns="0" tIns="0" rIns="0" bIns="0" rtlCol="0">
            <a:noAutofit/>
          </a:bodyPr>
          <a:lstStyle/>
          <a:p>
            <a:pPr>
              <a:lnSpc>
                <a:spcPct val="107000"/>
              </a:lnSpc>
              <a:spcAft>
                <a:spcPts val="1200"/>
              </a:spcAft>
            </a:pPr>
            <a:r>
              <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･･･・・・代謝をＵＰし痩せやすい体にする。</a:t>
            </a:r>
            <a:endPar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sp>
        <p:nvSpPr>
          <p:cNvPr id="24" name="Rectangle 25"/>
          <p:cNvSpPr/>
          <p:nvPr/>
        </p:nvSpPr>
        <p:spPr>
          <a:xfrm>
            <a:off x="4109593" y="7589832"/>
            <a:ext cx="1533022" cy="323339"/>
          </a:xfrm>
          <a:prstGeom prst="rect">
            <a:avLst/>
          </a:prstGeom>
          <a:ln>
            <a:noFill/>
          </a:ln>
        </p:spPr>
        <p:txBody>
          <a:bodyPr vert="horz" lIns="0" tIns="0" rIns="0" bIns="0" rtlCol="0">
            <a:noAutofit/>
          </a:bodyPr>
          <a:lstStyle/>
          <a:p>
            <a:pPr>
              <a:lnSpc>
                <a:spcPct val="107000"/>
              </a:lnSpc>
              <a:spcAft>
                <a:spcPts val="1200"/>
              </a:spcAft>
            </a:pPr>
            <a:r>
              <a:rPr lang="ja-JP" altLang="en-US" sz="2400" b="1" kern="100">
                <a:solidFill>
                  <a:srgbClr val="FF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ユニスリム</a:t>
            </a:r>
            <a:endParaRPr lang="ja-JP" altLang="en-US" sz="2400" b="1" kern="10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sp>
        <p:nvSpPr>
          <p:cNvPr id="25" name="Rectangle 26"/>
          <p:cNvSpPr/>
          <p:nvPr/>
        </p:nvSpPr>
        <p:spPr>
          <a:xfrm>
            <a:off x="5631250" y="7561912"/>
            <a:ext cx="12208074" cy="1232394"/>
          </a:xfrm>
          <a:prstGeom prst="rect">
            <a:avLst/>
          </a:prstGeom>
          <a:ln>
            <a:noFill/>
          </a:ln>
        </p:spPr>
        <p:txBody>
          <a:bodyPr vert="horz" lIns="0" tIns="0" rIns="0" bIns="0" rtlCol="0">
            <a:noAutofit/>
          </a:bodyPr>
          <a:lstStyle/>
          <a:p>
            <a:pPr>
              <a:lnSpc>
                <a:spcPct val="107000"/>
              </a:lnSpc>
              <a:spcAft>
                <a:spcPts val="1200"/>
              </a:spcAft>
            </a:pPr>
            <a:r>
              <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・・・・・アラビア種のコーヒー種子エキスとマテチャ葉エキスを含有した成分。コーヒー種子エキスはカフェイン</a:t>
            </a:r>
            <a:br>
              <a:rPr lang="en-US" altLang="ja-JP" sz="21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br>
            <a:r>
              <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　　　　　を含み、代謝ＵＰが期待できます。マテ茶葉エキスはビタミン、ミネラルの含有量が極めて高く、飲むサラダ　</a:t>
            </a:r>
            <a:br>
              <a:rPr lang="en-US" altLang="ja-JP" sz="21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br>
            <a:r>
              <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　　　　　とも言われています。この二つを合わせることで、更なる効果が期待できます。</a:t>
            </a:r>
            <a:endPar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sp>
        <p:nvSpPr>
          <p:cNvPr id="29" name="Rectangle 30"/>
          <p:cNvSpPr/>
          <p:nvPr/>
        </p:nvSpPr>
        <p:spPr>
          <a:xfrm>
            <a:off x="4098469" y="8862756"/>
            <a:ext cx="1840842" cy="323339"/>
          </a:xfrm>
          <a:prstGeom prst="rect">
            <a:avLst/>
          </a:prstGeom>
          <a:ln>
            <a:noFill/>
          </a:ln>
        </p:spPr>
        <p:txBody>
          <a:bodyPr vert="horz" lIns="0" tIns="0" rIns="0" bIns="0" rtlCol="0">
            <a:noAutofit/>
          </a:bodyPr>
          <a:lstStyle/>
          <a:p>
            <a:pPr>
              <a:lnSpc>
                <a:spcPct val="107000"/>
              </a:lnSpc>
              <a:spcAft>
                <a:spcPts val="1200"/>
              </a:spcAft>
            </a:pPr>
            <a:r>
              <a:rPr lang="ja-JP" altLang="en-US" sz="2400" b="1" kern="100" dirty="0">
                <a:solidFill>
                  <a:srgbClr val="FF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ボディフィット</a:t>
            </a:r>
            <a:endParaRPr lang="ja-JP" altLang="en-US" sz="2400" b="1"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sp>
        <p:nvSpPr>
          <p:cNvPr id="30" name="Rectangle 31"/>
          <p:cNvSpPr/>
          <p:nvPr/>
        </p:nvSpPr>
        <p:spPr>
          <a:xfrm>
            <a:off x="5840202" y="8907668"/>
            <a:ext cx="6151006" cy="323339"/>
          </a:xfrm>
          <a:prstGeom prst="rect">
            <a:avLst/>
          </a:prstGeom>
          <a:ln>
            <a:noFill/>
          </a:ln>
        </p:spPr>
        <p:txBody>
          <a:bodyPr vert="horz" lIns="0" tIns="0" rIns="0" bIns="0" rtlCol="0">
            <a:noAutofit/>
          </a:bodyPr>
          <a:lstStyle/>
          <a:p>
            <a:pPr>
              <a:lnSpc>
                <a:spcPct val="107000"/>
              </a:lnSpc>
              <a:spcAft>
                <a:spcPts val="1200"/>
              </a:spcAft>
            </a:pPr>
            <a:r>
              <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・・・代謝をＵＰさせ、体内の循環を良くする。</a:t>
            </a:r>
            <a:endPar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sp>
        <p:nvSpPr>
          <p:cNvPr id="32" name="Rectangle 33"/>
          <p:cNvSpPr/>
          <p:nvPr/>
        </p:nvSpPr>
        <p:spPr>
          <a:xfrm>
            <a:off x="4119251" y="9445924"/>
            <a:ext cx="3404610" cy="323337"/>
          </a:xfrm>
          <a:prstGeom prst="rect">
            <a:avLst/>
          </a:prstGeom>
          <a:ln>
            <a:noFill/>
          </a:ln>
        </p:spPr>
        <p:txBody>
          <a:bodyPr vert="horz" lIns="0" tIns="0" rIns="0" bIns="0" rtlCol="0">
            <a:noAutofit/>
          </a:bodyPr>
          <a:lstStyle/>
          <a:p>
            <a:pPr>
              <a:lnSpc>
                <a:spcPct val="107000"/>
              </a:lnSpc>
              <a:spcAft>
                <a:spcPts val="1200"/>
              </a:spcAft>
            </a:pPr>
            <a:r>
              <a:rPr lang="ja-JP" altLang="en-US" sz="2400" b="1" kern="100" dirty="0">
                <a:solidFill>
                  <a:srgbClr val="FF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グレープフルーツの香り</a:t>
            </a:r>
            <a:endParaRPr lang="ja-JP" altLang="en-US" sz="2400" b="1"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sp>
        <p:nvSpPr>
          <p:cNvPr id="33" name="Rectangle 34"/>
          <p:cNvSpPr/>
          <p:nvPr/>
        </p:nvSpPr>
        <p:spPr>
          <a:xfrm>
            <a:off x="7193717" y="9416879"/>
            <a:ext cx="11094283" cy="306100"/>
          </a:xfrm>
          <a:prstGeom prst="rect">
            <a:avLst/>
          </a:prstGeom>
          <a:ln>
            <a:noFill/>
          </a:ln>
        </p:spPr>
        <p:txBody>
          <a:bodyPr vert="horz" lIns="0" tIns="0" rIns="0" bIns="0" rtlCol="0">
            <a:noAutofit/>
          </a:bodyPr>
          <a:lstStyle/>
          <a:p>
            <a:pPr>
              <a:lnSpc>
                <a:spcPct val="107000"/>
              </a:lnSpc>
              <a:spcAft>
                <a:spcPts val="1200"/>
              </a:spcAft>
            </a:pPr>
            <a:r>
              <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・・・痩身作用を促すさわやかでフレッシュな香り。神経のバランスを整える作用もうたわれています。</a:t>
            </a:r>
            <a:endPar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grpSp>
        <p:nvGrpSpPr>
          <p:cNvPr id="50" name="グループ化 49">
            <a:extLst>
              <a:ext uri="{FF2B5EF4-FFF2-40B4-BE49-F238E27FC236}">
                <a16:creationId xmlns:a16="http://schemas.microsoft.com/office/drawing/2014/main" id="{9A0B2132-2509-A825-A92B-93DF49D8626F}"/>
              </a:ext>
            </a:extLst>
          </p:cNvPr>
          <p:cNvGrpSpPr/>
          <p:nvPr/>
        </p:nvGrpSpPr>
        <p:grpSpPr>
          <a:xfrm>
            <a:off x="3612751" y="3993301"/>
            <a:ext cx="14665614" cy="2929775"/>
            <a:chOff x="3676841" y="3699733"/>
            <a:chExt cx="14665614" cy="2929775"/>
          </a:xfrm>
        </p:grpSpPr>
        <p:pic>
          <p:nvPicPr>
            <p:cNvPr id="19" name="Picture 278"/>
            <p:cNvPicPr/>
            <p:nvPr/>
          </p:nvPicPr>
          <p:blipFill>
            <a:blip r:embed="rId2"/>
            <a:stretch>
              <a:fillRect/>
            </a:stretch>
          </p:blipFill>
          <p:spPr>
            <a:xfrm>
              <a:off x="8104493" y="3792384"/>
              <a:ext cx="4342578" cy="2837124"/>
            </a:xfrm>
            <a:prstGeom prst="rect">
              <a:avLst/>
            </a:prstGeom>
          </p:spPr>
        </p:pic>
        <p:sp>
          <p:nvSpPr>
            <p:cNvPr id="20" name="Rectangle 21"/>
            <p:cNvSpPr/>
            <p:nvPr/>
          </p:nvSpPr>
          <p:spPr>
            <a:xfrm>
              <a:off x="9476067" y="4087242"/>
              <a:ext cx="2452088" cy="255709"/>
            </a:xfrm>
            <a:prstGeom prst="rect">
              <a:avLst/>
            </a:prstGeom>
            <a:ln>
              <a:noFill/>
            </a:ln>
          </p:spPr>
          <p:txBody>
            <a:bodyPr vert="horz" lIns="0" tIns="0" rIns="0" bIns="0" rtlCol="0">
              <a:noAutofit/>
            </a:bodyPr>
            <a:lstStyle/>
            <a:p>
              <a:pPr>
                <a:lnSpc>
                  <a:spcPct val="107000"/>
                </a:lnSpc>
                <a:spcAft>
                  <a:spcPts val="1200"/>
                </a:spcAft>
              </a:pPr>
              <a:r>
                <a:rPr lang="ja-JP" altLang="en-US" sz="3200" kern="100" dirty="0">
                  <a:solidFill>
                    <a:srgbClr val="FF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カフェイン</a:t>
              </a:r>
              <a:endParaRPr lang="ja-JP" altLang="en-US" sz="32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sp>
          <p:nvSpPr>
            <p:cNvPr id="21" name="Rectangle 22"/>
            <p:cNvSpPr/>
            <p:nvPr/>
          </p:nvSpPr>
          <p:spPr>
            <a:xfrm>
              <a:off x="8708261" y="4923024"/>
              <a:ext cx="3630263" cy="293975"/>
            </a:xfrm>
            <a:prstGeom prst="rect">
              <a:avLst/>
            </a:prstGeom>
            <a:ln>
              <a:noFill/>
            </a:ln>
          </p:spPr>
          <p:txBody>
            <a:bodyPr vert="horz" lIns="0" tIns="0" rIns="0" bIns="0" rtlCol="0">
              <a:noAutofit/>
            </a:bodyPr>
            <a:lstStyle/>
            <a:p>
              <a:pPr>
                <a:lnSpc>
                  <a:spcPct val="107000"/>
                </a:lnSpc>
                <a:spcAft>
                  <a:spcPts val="1200"/>
                </a:spcAft>
              </a:pPr>
              <a:r>
                <a:rPr lang="ja-JP" altLang="en-US" sz="32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エネルギー代謝ＵＰ</a:t>
              </a:r>
              <a:endParaRPr lang="ja-JP" altLang="en-US" sz="32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pic>
          <p:nvPicPr>
            <p:cNvPr id="35" name="Picture 279"/>
            <p:cNvPicPr/>
            <p:nvPr/>
          </p:nvPicPr>
          <p:blipFill>
            <a:blip r:embed="rId3"/>
            <a:stretch>
              <a:fillRect/>
            </a:stretch>
          </p:blipFill>
          <p:spPr>
            <a:xfrm>
              <a:off x="3676841" y="3699733"/>
              <a:ext cx="4342578" cy="2915001"/>
            </a:xfrm>
            <a:prstGeom prst="rect">
              <a:avLst/>
            </a:prstGeom>
          </p:spPr>
        </p:pic>
        <p:pic>
          <p:nvPicPr>
            <p:cNvPr id="36" name="Picture 280"/>
            <p:cNvPicPr/>
            <p:nvPr/>
          </p:nvPicPr>
          <p:blipFill>
            <a:blip r:embed="rId4"/>
            <a:stretch>
              <a:fillRect/>
            </a:stretch>
          </p:blipFill>
          <p:spPr>
            <a:xfrm>
              <a:off x="12598510" y="3738671"/>
              <a:ext cx="4342578" cy="2837124"/>
            </a:xfrm>
            <a:prstGeom prst="rect">
              <a:avLst/>
            </a:prstGeom>
          </p:spPr>
        </p:pic>
        <p:sp>
          <p:nvSpPr>
            <p:cNvPr id="37" name="Rectangle 38"/>
            <p:cNvSpPr/>
            <p:nvPr/>
          </p:nvSpPr>
          <p:spPr>
            <a:xfrm>
              <a:off x="4874460" y="3928068"/>
              <a:ext cx="3054449" cy="229337"/>
            </a:xfrm>
            <a:prstGeom prst="rect">
              <a:avLst/>
            </a:prstGeom>
            <a:ln>
              <a:noFill/>
            </a:ln>
          </p:spPr>
          <p:txBody>
            <a:bodyPr vert="horz" lIns="0" tIns="0" rIns="0" bIns="0" rtlCol="0">
              <a:noAutofit/>
            </a:bodyPr>
            <a:lstStyle/>
            <a:p>
              <a:pPr>
                <a:lnSpc>
                  <a:spcPct val="107000"/>
                </a:lnSpc>
                <a:spcAft>
                  <a:spcPts val="1200"/>
                </a:spcAft>
              </a:pPr>
              <a:r>
                <a:rPr lang="ja-JP" altLang="en-US" sz="3600" kern="100" dirty="0">
                  <a:solidFill>
                    <a:srgbClr val="FF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ユニスリム</a:t>
              </a:r>
              <a:endParaRPr lang="ja-JP" altLang="en-US" sz="36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sp>
          <p:nvSpPr>
            <p:cNvPr id="38" name="Rectangle 39"/>
            <p:cNvSpPr/>
            <p:nvPr/>
          </p:nvSpPr>
          <p:spPr>
            <a:xfrm>
              <a:off x="3928039" y="4654181"/>
              <a:ext cx="3952507" cy="1808673"/>
            </a:xfrm>
            <a:prstGeom prst="rect">
              <a:avLst/>
            </a:prstGeom>
            <a:ln>
              <a:noFill/>
            </a:ln>
          </p:spPr>
          <p:txBody>
            <a:bodyPr vert="horz" lIns="0" tIns="0" rIns="0" bIns="0" rtlCol="0">
              <a:noAutofit/>
            </a:bodyPr>
            <a:lstStyle/>
            <a:p>
              <a:pPr algn="ctr"/>
              <a:r>
                <a:rPr lang="ja-JP" altLang="en-US" sz="32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コーヒー種子エキス</a:t>
              </a:r>
              <a:endParaRPr lang="en-US" altLang="ja-JP" sz="32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a:p>
              <a:pPr algn="ctr"/>
              <a:r>
                <a:rPr lang="ja-JP" altLang="en-US" sz="32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a:t>
              </a:r>
              <a:endParaRPr lang="en-US" altLang="ja-JP" sz="32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a:p>
              <a:pPr algn="ctr"/>
              <a:r>
                <a:rPr lang="ja-JP" altLang="en-US" sz="32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マテ茶葉エキス</a:t>
              </a:r>
              <a:endParaRPr lang="en-US" altLang="ja-JP" sz="32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41" name="Rectangle 42"/>
            <p:cNvSpPr/>
            <p:nvPr/>
          </p:nvSpPr>
          <p:spPr>
            <a:xfrm>
              <a:off x="13654756" y="4051303"/>
              <a:ext cx="2923333" cy="395762"/>
            </a:xfrm>
            <a:prstGeom prst="rect">
              <a:avLst/>
            </a:prstGeom>
            <a:ln>
              <a:noFill/>
            </a:ln>
          </p:spPr>
          <p:txBody>
            <a:bodyPr vert="horz" lIns="0" tIns="0" rIns="0" bIns="0" rtlCol="0">
              <a:noAutofit/>
            </a:bodyPr>
            <a:lstStyle/>
            <a:p>
              <a:pPr>
                <a:lnSpc>
                  <a:spcPct val="107000"/>
                </a:lnSpc>
                <a:spcAft>
                  <a:spcPts val="1200"/>
                </a:spcAft>
              </a:pPr>
              <a:r>
                <a:rPr lang="ja-JP" altLang="en-US" sz="3200" kern="100" dirty="0">
                  <a:solidFill>
                    <a:srgbClr val="FF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ボディフィット</a:t>
              </a:r>
              <a:endParaRPr lang="ja-JP" altLang="en-US" sz="32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sp>
          <p:nvSpPr>
            <p:cNvPr id="42" name="Rectangle 43"/>
            <p:cNvSpPr/>
            <p:nvPr/>
          </p:nvSpPr>
          <p:spPr>
            <a:xfrm>
              <a:off x="13310290" y="4858451"/>
              <a:ext cx="5032165" cy="394349"/>
            </a:xfrm>
            <a:prstGeom prst="rect">
              <a:avLst/>
            </a:prstGeom>
            <a:ln>
              <a:noFill/>
            </a:ln>
          </p:spPr>
          <p:txBody>
            <a:bodyPr vert="horz" lIns="0" tIns="0" rIns="0" bIns="0" rtlCol="0">
              <a:noAutofit/>
            </a:bodyPr>
            <a:lstStyle/>
            <a:p>
              <a:pPr>
                <a:lnSpc>
                  <a:spcPct val="107000"/>
                </a:lnSpc>
                <a:spcAft>
                  <a:spcPts val="1200"/>
                </a:spcAft>
              </a:pPr>
              <a:r>
                <a:rPr lang="ja-JP" altLang="en-US" sz="3200" kern="100" dirty="0">
                  <a:solidFill>
                    <a:srgbClr val="000000"/>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目に見える引締め</a:t>
              </a:r>
              <a:endParaRPr lang="ja-JP" altLang="en-US" sz="32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p:txBody>
        </p:sp>
      </p:grpSp>
      <p:pic>
        <p:nvPicPr>
          <p:cNvPr id="46" name="Picture 47"/>
          <p:cNvPicPr/>
          <p:nvPr/>
        </p:nvPicPr>
        <p:blipFill>
          <a:blip r:embed="rId5"/>
          <a:stretch>
            <a:fillRect/>
          </a:stretch>
        </p:blipFill>
        <p:spPr>
          <a:xfrm>
            <a:off x="4610998" y="3259416"/>
            <a:ext cx="10345120" cy="914100"/>
          </a:xfrm>
          <a:prstGeom prst="rect">
            <a:avLst/>
          </a:prstGeom>
        </p:spPr>
      </p:pic>
      <p:pic>
        <p:nvPicPr>
          <p:cNvPr id="3" name="図 2">
            <a:extLst>
              <a:ext uri="{FF2B5EF4-FFF2-40B4-BE49-F238E27FC236}">
                <a16:creationId xmlns:a16="http://schemas.microsoft.com/office/drawing/2014/main" id="{263D6C1C-31F6-714F-713C-7DF5FA4CAB1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sharpenSoften amount="13000"/>
                    </a14:imgEffect>
                    <a14:imgEffect>
                      <a14:colorTemperature colorTemp="7200"/>
                    </a14:imgEffect>
                    <a14:imgEffect>
                      <a14:saturation sat="72000"/>
                    </a14:imgEffect>
                    <a14:imgEffect>
                      <a14:brightnessContrast bright="15000" contrast="30000"/>
                    </a14:imgEffect>
                  </a14:imgLayer>
                </a14:imgProps>
              </a:ext>
              <a:ext uri="{28A0092B-C50C-407E-A947-70E740481C1C}">
                <a14:useLocalDpi xmlns:a14="http://schemas.microsoft.com/office/drawing/2010/main" val="0"/>
              </a:ext>
            </a:extLst>
          </a:blip>
          <a:srcRect l="31354" t="23518" r="34693" b="20370"/>
          <a:stretch/>
        </p:blipFill>
        <p:spPr>
          <a:xfrm>
            <a:off x="685951" y="1919143"/>
            <a:ext cx="2959262" cy="7349638"/>
          </a:xfrm>
          <a:prstGeom prst="rect">
            <a:avLst/>
          </a:prstGeom>
        </p:spPr>
      </p:pic>
      <p:sp>
        <p:nvSpPr>
          <p:cNvPr id="16" name="object 15">
            <a:extLst>
              <a:ext uri="{FF2B5EF4-FFF2-40B4-BE49-F238E27FC236}">
                <a16:creationId xmlns:a16="http://schemas.microsoft.com/office/drawing/2014/main" id="{69C60CC2-005C-B90F-DEC6-18B29897FB03}"/>
              </a:ext>
            </a:extLst>
          </p:cNvPr>
          <p:cNvSpPr txBox="1">
            <a:spLocks/>
          </p:cNvSpPr>
          <p:nvPr/>
        </p:nvSpPr>
        <p:spPr>
          <a:xfrm>
            <a:off x="1526059" y="854217"/>
            <a:ext cx="14236224" cy="784188"/>
          </a:xfrm>
          <a:prstGeom prst="rect">
            <a:avLst/>
          </a:prstGeom>
        </p:spPr>
        <p:txBody>
          <a:bodyPr vert="horz" wrap="square" lIns="0" tIns="14604" rIns="0" bIns="0" rtlCol="0">
            <a:spAutoFit/>
          </a:bodyPr>
          <a:lstStyle>
            <a:lvl1pPr>
              <a:defRPr sz="2700" b="0" i="0">
                <a:solidFill>
                  <a:srgbClr val="414141"/>
                </a:solidFill>
                <a:latin typeface="SimSun"/>
                <a:ea typeface="+mj-ea"/>
                <a:cs typeface="SimSun"/>
              </a:defRPr>
            </a:lvl1pPr>
          </a:lstStyle>
          <a:p>
            <a:pPr marL="12700">
              <a:spcBef>
                <a:spcPts val="114"/>
              </a:spcBef>
            </a:pPr>
            <a:r>
              <a:rPr kumimoji="0" lang="ja-JP" altLang="en-US" sz="5000" b="1" kern="0" spc="43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スリミング＆デザイニングを助けるおすすめジェル</a:t>
            </a:r>
            <a:endParaRPr kumimoji="0" lang="ja-JP" altLang="en-US" sz="5000" kern="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endParaRPr>
          </a:p>
        </p:txBody>
      </p:sp>
      <p:sp>
        <p:nvSpPr>
          <p:cNvPr id="51" name="Rectangle 24">
            <a:extLst>
              <a:ext uri="{FF2B5EF4-FFF2-40B4-BE49-F238E27FC236}">
                <a16:creationId xmlns:a16="http://schemas.microsoft.com/office/drawing/2014/main" id="{2346A559-97F7-3450-401A-68C54B80AD78}"/>
              </a:ext>
            </a:extLst>
          </p:cNvPr>
          <p:cNvSpPr/>
          <p:nvPr/>
        </p:nvSpPr>
        <p:spPr>
          <a:xfrm>
            <a:off x="1044784" y="9114599"/>
            <a:ext cx="3074467" cy="575953"/>
          </a:xfrm>
          <a:prstGeom prst="rect">
            <a:avLst/>
          </a:prstGeom>
          <a:ln>
            <a:noFill/>
          </a:ln>
        </p:spPr>
        <p:txBody>
          <a:bodyPr vert="horz" lIns="0" tIns="0" rIns="0" bIns="0" rtlCol="0">
            <a:noAutofit/>
          </a:bodyPr>
          <a:lstStyle/>
          <a:p>
            <a:r>
              <a:rPr lang="en-US" altLang="ja-JP"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rPr>
              <a:t>SV</a:t>
            </a:r>
            <a:r>
              <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rPr>
              <a:t>ボディジェル　</a:t>
            </a:r>
            <a:r>
              <a:rPr lang="en-US" altLang="ja-JP"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rPr>
              <a:t>500</a:t>
            </a:r>
            <a:r>
              <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rPr>
              <a:t>ｇ　　</a:t>
            </a:r>
            <a:endParaRPr lang="en-US" altLang="ja-JP"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endParaRPr>
          </a:p>
          <a:p>
            <a:r>
              <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rPr>
              <a:t>定価￥</a:t>
            </a:r>
            <a:r>
              <a:rPr lang="en-US" altLang="ja-JP"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rPr>
              <a:t>13,200</a:t>
            </a:r>
            <a:r>
              <a:rPr lang="ja-JP" altLang="en-US" sz="2100" kern="100" dirty="0">
                <a:solidFill>
                  <a:srgbClr val="000000"/>
                </a:solidFill>
                <a:latin typeface="UD デジタル 教科書体 NK-R" panose="02020400000000000000" pitchFamily="18" charset="-128"/>
                <a:ea typeface="UD デジタル 教科書体 NK-R" panose="02020400000000000000" pitchFamily="18" charset="-128"/>
                <a:cs typeface="Calibri" panose="020F0502020204030204" pitchFamily="34" charset="0"/>
              </a:rPr>
              <a:t>（税込）</a:t>
            </a:r>
          </a:p>
        </p:txBody>
      </p:sp>
      <p:sp>
        <p:nvSpPr>
          <p:cNvPr id="54" name="正方形/長方形 53">
            <a:extLst>
              <a:ext uri="{FF2B5EF4-FFF2-40B4-BE49-F238E27FC236}">
                <a16:creationId xmlns:a16="http://schemas.microsoft.com/office/drawing/2014/main" id="{96C21CD6-F4EC-C019-4CDC-DDE42E71C67B}"/>
              </a:ext>
            </a:extLst>
          </p:cNvPr>
          <p:cNvSpPr/>
          <p:nvPr/>
        </p:nvSpPr>
        <p:spPr>
          <a:xfrm>
            <a:off x="1943069" y="5183352"/>
            <a:ext cx="958554" cy="293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EB0665FA-2D61-F935-E00B-DF4C711FD32F}"/>
              </a:ext>
            </a:extLst>
          </p:cNvPr>
          <p:cNvSpPr/>
          <p:nvPr/>
        </p:nvSpPr>
        <p:spPr>
          <a:xfrm>
            <a:off x="1988387" y="7161415"/>
            <a:ext cx="958554" cy="293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黒い背景に白い文字がある&#10;&#10;低い精度で自動的に生成された説明">
            <a:extLst>
              <a:ext uri="{FF2B5EF4-FFF2-40B4-BE49-F238E27FC236}">
                <a16:creationId xmlns:a16="http://schemas.microsoft.com/office/drawing/2014/main" id="{F01559E4-5C0E-2375-8A0D-DEEF66FBA8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72968" y="304872"/>
            <a:ext cx="2924583" cy="709712"/>
          </a:xfrm>
          <a:prstGeom prst="rect">
            <a:avLst/>
          </a:prstGeom>
        </p:spPr>
      </p:pic>
    </p:spTree>
    <p:extLst>
      <p:ext uri="{BB962C8B-B14F-4D97-AF65-F5344CB8AC3E}">
        <p14:creationId xmlns:p14="http://schemas.microsoft.com/office/powerpoint/2010/main" val="44501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1A6D259-7814-AEAC-83FB-1F1BF2EBA9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4020800" y="535556"/>
            <a:ext cx="3401575" cy="1075945"/>
          </a:xfrm>
          <a:prstGeom prst="rect">
            <a:avLst/>
          </a:prstGeom>
        </p:spPr>
      </p:pic>
      <p:pic>
        <p:nvPicPr>
          <p:cNvPr id="6" name="図 5" descr="グラフィカル ユーザー インターフェイス, アプリケーション&#10;&#10;自動的に生成された説明">
            <a:extLst>
              <a:ext uri="{FF2B5EF4-FFF2-40B4-BE49-F238E27FC236}">
                <a16:creationId xmlns:a16="http://schemas.microsoft.com/office/drawing/2014/main" id="{78FBCBE6-CB40-6C60-83FD-FE0E6D1E3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668000" y="2781300"/>
            <a:ext cx="7134131" cy="6961352"/>
          </a:xfrm>
          <a:prstGeom prst="rect">
            <a:avLst/>
          </a:prstGeom>
        </p:spPr>
      </p:pic>
      <p:grpSp>
        <p:nvGrpSpPr>
          <p:cNvPr id="7" name="グループ化 6">
            <a:extLst>
              <a:ext uri="{FF2B5EF4-FFF2-40B4-BE49-F238E27FC236}">
                <a16:creationId xmlns:a16="http://schemas.microsoft.com/office/drawing/2014/main" id="{934DD21F-7F55-2927-557B-917577F8105D}"/>
              </a:ext>
            </a:extLst>
          </p:cNvPr>
          <p:cNvGrpSpPr/>
          <p:nvPr/>
        </p:nvGrpSpPr>
        <p:grpSpPr>
          <a:xfrm rot="10800000">
            <a:off x="1395962" y="1670642"/>
            <a:ext cx="9841381" cy="6925201"/>
            <a:chOff x="7157150" y="1840365"/>
            <a:chExt cx="9841381" cy="6925201"/>
          </a:xfrm>
        </p:grpSpPr>
        <p:sp>
          <p:nvSpPr>
            <p:cNvPr id="8" name="object 17">
              <a:extLst>
                <a:ext uri="{FF2B5EF4-FFF2-40B4-BE49-F238E27FC236}">
                  <a16:creationId xmlns:a16="http://schemas.microsoft.com/office/drawing/2014/main" id="{29036484-1C0E-0F42-BC28-2B52D3A36900}"/>
                </a:ext>
              </a:extLst>
            </p:cNvPr>
            <p:cNvSpPr/>
            <p:nvPr/>
          </p:nvSpPr>
          <p:spPr>
            <a:xfrm>
              <a:off x="7520399" y="4145303"/>
              <a:ext cx="8350250" cy="0"/>
            </a:xfrm>
            <a:custGeom>
              <a:avLst/>
              <a:gdLst/>
              <a:ahLst/>
              <a:cxnLst/>
              <a:rect l="l" t="t" r="r" b="b"/>
              <a:pathLst>
                <a:path w="8350250">
                  <a:moveTo>
                    <a:pt x="0" y="0"/>
                  </a:moveTo>
                  <a:lnTo>
                    <a:pt x="8350232" y="0"/>
                  </a:lnTo>
                </a:path>
              </a:pathLst>
            </a:custGeom>
            <a:ln w="9524">
              <a:solidFill>
                <a:srgbClr val="414141"/>
              </a:solidFill>
            </a:ln>
          </p:spPr>
          <p:txBody>
            <a:bodyPr wrap="square" lIns="0" tIns="0" rIns="0" bIns="0" rtlCol="0"/>
            <a:lstStyle/>
            <a:p>
              <a:endParaRPr/>
            </a:p>
          </p:txBody>
        </p:sp>
        <p:pic>
          <p:nvPicPr>
            <p:cNvPr id="9" name="object 19">
              <a:extLst>
                <a:ext uri="{FF2B5EF4-FFF2-40B4-BE49-F238E27FC236}">
                  <a16:creationId xmlns:a16="http://schemas.microsoft.com/office/drawing/2014/main" id="{7E3484BC-EB60-770C-7761-C73E622E5F5D}"/>
                </a:ext>
              </a:extLst>
            </p:cNvPr>
            <p:cNvPicPr/>
            <p:nvPr/>
          </p:nvPicPr>
          <p:blipFill>
            <a:blip r:embed="rId4" cstate="print"/>
            <a:stretch>
              <a:fillRect/>
            </a:stretch>
          </p:blipFill>
          <p:spPr>
            <a:xfrm>
              <a:off x="7157150" y="1840365"/>
              <a:ext cx="7667624" cy="1257299"/>
            </a:xfrm>
            <a:prstGeom prst="rect">
              <a:avLst/>
            </a:prstGeom>
          </p:spPr>
        </p:pic>
        <p:pic>
          <p:nvPicPr>
            <p:cNvPr id="10" name="object 21">
              <a:extLst>
                <a:ext uri="{FF2B5EF4-FFF2-40B4-BE49-F238E27FC236}">
                  <a16:creationId xmlns:a16="http://schemas.microsoft.com/office/drawing/2014/main" id="{BD92D086-9D47-1363-1334-4784A1058125}"/>
                </a:ext>
              </a:extLst>
            </p:cNvPr>
            <p:cNvPicPr/>
            <p:nvPr/>
          </p:nvPicPr>
          <p:blipFill>
            <a:blip r:embed="rId5" cstate="print"/>
            <a:stretch>
              <a:fillRect/>
            </a:stretch>
          </p:blipFill>
          <p:spPr>
            <a:xfrm>
              <a:off x="10944042" y="6820610"/>
              <a:ext cx="1887851" cy="1887851"/>
            </a:xfrm>
            <a:prstGeom prst="rect">
              <a:avLst/>
            </a:prstGeom>
          </p:spPr>
        </p:pic>
        <p:pic>
          <p:nvPicPr>
            <p:cNvPr id="11" name="object 22">
              <a:extLst>
                <a:ext uri="{FF2B5EF4-FFF2-40B4-BE49-F238E27FC236}">
                  <a16:creationId xmlns:a16="http://schemas.microsoft.com/office/drawing/2014/main" id="{98613696-5562-17BC-70EF-36ADB76BEA97}"/>
                </a:ext>
              </a:extLst>
            </p:cNvPr>
            <p:cNvPicPr/>
            <p:nvPr/>
          </p:nvPicPr>
          <p:blipFill>
            <a:blip r:embed="rId6" cstate="print"/>
            <a:stretch>
              <a:fillRect/>
            </a:stretch>
          </p:blipFill>
          <p:spPr>
            <a:xfrm>
              <a:off x="12894986" y="6877715"/>
              <a:ext cx="1887851" cy="1887851"/>
            </a:xfrm>
            <a:prstGeom prst="rect">
              <a:avLst/>
            </a:prstGeom>
          </p:spPr>
        </p:pic>
        <p:pic>
          <p:nvPicPr>
            <p:cNvPr id="12" name="object 23">
              <a:extLst>
                <a:ext uri="{FF2B5EF4-FFF2-40B4-BE49-F238E27FC236}">
                  <a16:creationId xmlns:a16="http://schemas.microsoft.com/office/drawing/2014/main" id="{23270AC7-849C-EC63-6C3F-122B1639404A}"/>
                </a:ext>
              </a:extLst>
            </p:cNvPr>
            <p:cNvPicPr/>
            <p:nvPr/>
          </p:nvPicPr>
          <p:blipFill>
            <a:blip r:embed="rId7" cstate="print"/>
            <a:stretch>
              <a:fillRect/>
            </a:stretch>
          </p:blipFill>
          <p:spPr>
            <a:xfrm>
              <a:off x="15110681" y="6820611"/>
              <a:ext cx="1887850" cy="1887851"/>
            </a:xfrm>
            <a:prstGeom prst="rect">
              <a:avLst/>
            </a:prstGeom>
          </p:spPr>
        </p:pic>
      </p:grpSp>
      <p:sp>
        <p:nvSpPr>
          <p:cNvPr id="13" name="object 25">
            <a:extLst>
              <a:ext uri="{FF2B5EF4-FFF2-40B4-BE49-F238E27FC236}">
                <a16:creationId xmlns:a16="http://schemas.microsoft.com/office/drawing/2014/main" id="{A7254D1F-83F3-65ED-0464-42FD4FAD1E3E}"/>
              </a:ext>
            </a:extLst>
          </p:cNvPr>
          <p:cNvSpPr txBox="1"/>
          <p:nvPr/>
        </p:nvSpPr>
        <p:spPr>
          <a:xfrm rot="10800000">
            <a:off x="1825014" y="3866901"/>
            <a:ext cx="9049080" cy="2310889"/>
          </a:xfrm>
          <a:prstGeom prst="rect">
            <a:avLst/>
          </a:prstGeom>
        </p:spPr>
        <p:txBody>
          <a:bodyPr vert="horz" wrap="square" lIns="0" tIns="104140" rIns="0" bIns="0" rtlCol="0">
            <a:spAutoFit/>
          </a:bodyPr>
          <a:lstStyle/>
          <a:p>
            <a:pPr marL="12700">
              <a:lnSpc>
                <a:spcPct val="100000"/>
              </a:lnSpc>
              <a:spcBef>
                <a:spcPts val="820"/>
              </a:spcBef>
            </a:pPr>
            <a:r>
              <a:rPr sz="2400"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lang="ja-JP" altLang="en-US" sz="2400"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　　　　</a:t>
            </a:r>
            <a:r>
              <a:rPr sz="2400" dirty="0">
                <a:solidFill>
                  <a:srgbClr val="414141"/>
                </a:solidFill>
                <a:latin typeface="UD デジタル 教科書体 NK-R" panose="02020400000000000000" pitchFamily="18" charset="-128"/>
                <a:ea typeface="UD デジタル 教科書体 NK-R" panose="02020400000000000000" pitchFamily="18" charset="-128"/>
                <a:cs typeface="SimSun"/>
              </a:rPr>
              <a:t>法</a:t>
            </a:r>
            <a:r>
              <a:rPr sz="2400" spc="-525"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400" spc="-35" dirty="0">
                <a:solidFill>
                  <a:srgbClr val="414141"/>
                </a:solidFill>
                <a:latin typeface="UD デジタル 教科書体 NK-R" panose="02020400000000000000" pitchFamily="18" charset="-128"/>
                <a:ea typeface="UD デジタル 教科書体 NK-R" panose="02020400000000000000" pitchFamily="18" charset="-128"/>
                <a:cs typeface="Calibri"/>
              </a:rPr>
              <a:t>:</a:t>
            </a:r>
            <a:r>
              <a:rPr sz="2400" spc="13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lang="en-US" sz="2400" spc="135" dirty="0">
                <a:solidFill>
                  <a:srgbClr val="414141"/>
                </a:solidFill>
                <a:latin typeface="UD デジタル 教科書体 NK-R" panose="02020400000000000000" pitchFamily="18" charset="-128"/>
                <a:ea typeface="UD デジタル 教科書体 NK-R" panose="02020400000000000000" pitchFamily="18" charset="-128"/>
                <a:cs typeface="Calibri"/>
              </a:rPr>
              <a:t>D</a:t>
            </a:r>
            <a:r>
              <a:rPr lang="ja-JP" altLang="en-US" sz="2400" spc="135" dirty="0">
                <a:solidFill>
                  <a:srgbClr val="414141"/>
                </a:solidFill>
                <a:latin typeface="UD デジタル 教科書体 NK-R" panose="02020400000000000000" pitchFamily="18" charset="-128"/>
                <a:ea typeface="UD デジタル 教科書体 NK-R" panose="02020400000000000000" pitchFamily="18" charset="-128"/>
                <a:cs typeface="Calibri"/>
              </a:rPr>
              <a:t>３４５㎜</a:t>
            </a:r>
            <a:r>
              <a:rPr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 </a:t>
            </a:r>
            <a:r>
              <a:rPr sz="2400" spc="125"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x</a:t>
            </a:r>
            <a:r>
              <a:rPr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 </a:t>
            </a:r>
            <a:r>
              <a:rPr lang="en-US"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W355</a:t>
            </a:r>
            <a:r>
              <a:rPr lang="ja-JP" altLang="en-US"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r>
              <a:rPr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 </a:t>
            </a:r>
            <a:r>
              <a:rPr sz="2400" spc="125"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x</a:t>
            </a:r>
            <a:r>
              <a:rPr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 </a:t>
            </a:r>
            <a:r>
              <a:rPr lang="en-US"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H</a:t>
            </a:r>
            <a:r>
              <a:rPr lang="en-US" altLang="ja-JP"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170</a:t>
            </a:r>
            <a:r>
              <a:rPr lang="ja-JP" altLang="en-US"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r>
              <a:rPr sz="2400" spc="-10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r>
              <a:rPr lang="ja-JP" altLang="en-US" sz="2400" spc="-10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アームスタンド含</a:t>
            </a:r>
            <a:r>
              <a:rPr lang="en-US" altLang="ja-JP" sz="2400" spc="-10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H</a:t>
            </a:r>
            <a:r>
              <a:rPr lang="en-US" sz="2400" spc="3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410</a:t>
            </a:r>
            <a:r>
              <a:rPr lang="ja-JP" altLang="en-US"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r>
              <a:rPr sz="2400" spc="-10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endParaRPr sz="2400" dirty="0">
              <a:latin typeface="UD デジタル 教科書体 NK-R" panose="02020400000000000000" pitchFamily="18" charset="-128"/>
              <a:ea typeface="UD デジタル 教科書体 NK-R" panose="02020400000000000000" pitchFamily="18" charset="-128"/>
              <a:cs typeface="Century Gothic"/>
            </a:endParaRPr>
          </a:p>
          <a:p>
            <a:pPr marL="12700">
              <a:lnSpc>
                <a:spcPct val="100000"/>
              </a:lnSpc>
              <a:spcBef>
                <a:spcPts val="720"/>
              </a:spcBef>
            </a:pPr>
            <a:r>
              <a:rPr sz="2400" dirty="0">
                <a:solidFill>
                  <a:srgbClr val="414141"/>
                </a:solidFill>
                <a:latin typeface="UD デジタル 教科書体 NK-R" panose="02020400000000000000" pitchFamily="18" charset="-128"/>
                <a:ea typeface="UD デジタル 教科書体 NK-R" panose="02020400000000000000" pitchFamily="18" charset="-128"/>
                <a:cs typeface="SimSun"/>
              </a:rPr>
              <a:t>本体重量</a:t>
            </a:r>
            <a:r>
              <a:rPr sz="2400" spc="-52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400" spc="-35" dirty="0">
                <a:solidFill>
                  <a:srgbClr val="414141"/>
                </a:solidFill>
                <a:latin typeface="UD デジタル 教科書体 NK-R" panose="02020400000000000000" pitchFamily="18" charset="-128"/>
                <a:ea typeface="UD デジタル 教科書体 NK-R" panose="02020400000000000000" pitchFamily="18" charset="-128"/>
                <a:cs typeface="Calibri"/>
              </a:rPr>
              <a:t>:</a:t>
            </a:r>
            <a:r>
              <a:rPr sz="2400" spc="13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lang="en-US" altLang="ja-JP" sz="2400" spc="130" dirty="0">
                <a:solidFill>
                  <a:srgbClr val="414141"/>
                </a:solidFill>
                <a:latin typeface="UD デジタル 教科書体 NK-R" panose="02020400000000000000" pitchFamily="18" charset="-128"/>
                <a:ea typeface="UD デジタル 教科書体 NK-R" panose="02020400000000000000" pitchFamily="18" charset="-128"/>
                <a:cs typeface="Calibri"/>
              </a:rPr>
              <a:t>5</a:t>
            </a:r>
            <a:r>
              <a:rPr sz="2400" spc="-16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r>
              <a:rPr lang="en-US" altLang="ja-JP" sz="2400" spc="254"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86</a:t>
            </a:r>
            <a:r>
              <a:rPr lang="ja-JP" altLang="en-US"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endParaRPr sz="2400" dirty="0">
              <a:latin typeface="UD デジタル 教科書体 NK-R" panose="02020400000000000000" pitchFamily="18" charset="-128"/>
              <a:ea typeface="UD デジタル 教科書体 NK-R" panose="02020400000000000000" pitchFamily="18" charset="-128"/>
              <a:cs typeface="Century Gothic"/>
            </a:endParaRPr>
          </a:p>
          <a:p>
            <a:pPr marL="12700">
              <a:lnSpc>
                <a:spcPct val="100000"/>
              </a:lnSpc>
              <a:spcBef>
                <a:spcPts val="720"/>
              </a:spcBef>
            </a:pPr>
            <a:r>
              <a:rPr sz="2400" dirty="0" err="1">
                <a:solidFill>
                  <a:srgbClr val="414141"/>
                </a:solidFill>
                <a:latin typeface="UD デジタル 教科書体 NK-R" panose="02020400000000000000" pitchFamily="18" charset="-128"/>
                <a:ea typeface="UD デジタル 教科書体 NK-R" panose="02020400000000000000" pitchFamily="18" charset="-128"/>
                <a:cs typeface="SimSun"/>
              </a:rPr>
              <a:t>液晶画</a:t>
            </a:r>
            <a:r>
              <a:rPr sz="2400"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sz="2400" spc="-52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400" spc="-35" dirty="0">
                <a:solidFill>
                  <a:srgbClr val="414141"/>
                </a:solidFill>
                <a:latin typeface="UD デジタル 教科書体 NK-R" panose="02020400000000000000" pitchFamily="18" charset="-128"/>
                <a:ea typeface="UD デジタル 教科書体 NK-R" panose="02020400000000000000" pitchFamily="18" charset="-128"/>
                <a:cs typeface="Calibri"/>
              </a:rPr>
              <a:t>:</a:t>
            </a:r>
            <a:r>
              <a:rPr sz="2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sz="2400" spc="-465"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1</a:t>
            </a:r>
            <a:r>
              <a:rPr sz="2400" spc="254"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0</a:t>
            </a:r>
            <a:r>
              <a:rPr lang="en-US" altLang="ja-JP" sz="2400" spc="-16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in</a:t>
            </a:r>
            <a:r>
              <a:rPr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 </a:t>
            </a:r>
            <a:r>
              <a:rPr sz="2400" spc="-10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r>
              <a:rPr sz="2400" spc="3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2</a:t>
            </a:r>
            <a:r>
              <a:rPr sz="2400" spc="-465"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1</a:t>
            </a:r>
            <a:r>
              <a:rPr sz="2400" spc="13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6</a:t>
            </a:r>
            <a:r>
              <a:rPr sz="2400" spc="-16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r>
              <a:rPr sz="2400" spc="13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96</a:t>
            </a:r>
            <a:r>
              <a:rPr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 </a:t>
            </a:r>
            <a:r>
              <a:rPr sz="2400" spc="125"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x</a:t>
            </a:r>
            <a:r>
              <a:rPr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 </a:t>
            </a:r>
            <a:r>
              <a:rPr sz="2400" spc="-465"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1</a:t>
            </a:r>
            <a:r>
              <a:rPr sz="2400" spc="2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3</a:t>
            </a:r>
            <a:r>
              <a:rPr sz="2400" spc="25"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5</a:t>
            </a:r>
            <a:r>
              <a:rPr sz="2400" spc="-16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r>
              <a:rPr sz="2400" spc="13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6</a:t>
            </a:r>
            <a:r>
              <a:rPr lang="ja-JP" altLang="en-US"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r>
              <a:rPr sz="2400" spc="-10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a:t>
            </a:r>
            <a:endParaRPr sz="2400" dirty="0">
              <a:latin typeface="UD デジタル 教科書体 NK-R" panose="02020400000000000000" pitchFamily="18" charset="-128"/>
              <a:ea typeface="UD デジタル 教科書体 NK-R" panose="02020400000000000000" pitchFamily="18" charset="-128"/>
              <a:cs typeface="Century Gothic"/>
            </a:endParaRPr>
          </a:p>
          <a:p>
            <a:pPr marL="12700">
              <a:lnSpc>
                <a:spcPct val="100000"/>
              </a:lnSpc>
              <a:spcBef>
                <a:spcPts val="720"/>
              </a:spcBef>
            </a:pPr>
            <a:r>
              <a:rPr sz="2400" dirty="0">
                <a:solidFill>
                  <a:srgbClr val="414141"/>
                </a:solidFill>
                <a:latin typeface="UD デジタル 教科書体 NK-R" panose="02020400000000000000" pitchFamily="18" charset="-128"/>
                <a:ea typeface="UD デジタル 教科書体 NK-R" panose="02020400000000000000" pitchFamily="18" charset="-128"/>
                <a:cs typeface="SimSun"/>
              </a:rPr>
              <a:t>電</a:t>
            </a:r>
            <a:r>
              <a:rPr lang="ja-JP" altLang="en-US" sz="240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400" dirty="0">
                <a:solidFill>
                  <a:srgbClr val="414141"/>
                </a:solidFill>
                <a:latin typeface="UD デジタル 教科書体 NK-R" panose="02020400000000000000" pitchFamily="18" charset="-128"/>
                <a:ea typeface="UD デジタル 教科書体 NK-R" panose="02020400000000000000" pitchFamily="18" charset="-128"/>
                <a:cs typeface="SimSun"/>
              </a:rPr>
              <a:t>源</a:t>
            </a:r>
            <a:r>
              <a:rPr sz="2400" spc="-52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400" spc="-35" dirty="0">
                <a:solidFill>
                  <a:srgbClr val="414141"/>
                </a:solidFill>
                <a:latin typeface="UD デジタル 教科書体 NK-R" panose="02020400000000000000" pitchFamily="18" charset="-128"/>
                <a:ea typeface="UD デジタル 教科書体 NK-R" panose="02020400000000000000" pitchFamily="18" charset="-128"/>
                <a:cs typeface="Calibri"/>
              </a:rPr>
              <a:t>:</a:t>
            </a:r>
            <a:r>
              <a:rPr sz="2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lang="en-US" altLang="ja-JP" sz="2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100-230</a:t>
            </a:r>
            <a:r>
              <a:rPr lang="en-US" altLang="ja-JP" sz="2400" spc="-10" dirty="0">
                <a:solidFill>
                  <a:srgbClr val="414141"/>
                </a:solidFill>
                <a:latin typeface="UD デジタル 教科書体 NK-R" panose="02020400000000000000" pitchFamily="18" charset="-128"/>
                <a:ea typeface="UD デジタル 教科書体 NK-R" panose="02020400000000000000" pitchFamily="18" charset="-128"/>
                <a:cs typeface="Calibri"/>
              </a:rPr>
              <a:t>V</a:t>
            </a:r>
            <a:r>
              <a:rPr lang="ja-JP" altLang="en-US" sz="2400" spc="-1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　　</a:t>
            </a:r>
            <a:r>
              <a:rPr sz="2400" spc="-4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 </a:t>
            </a:r>
            <a:r>
              <a:rPr sz="2400" spc="25"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5</a:t>
            </a:r>
            <a:r>
              <a:rPr sz="2400" spc="254"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0</a:t>
            </a:r>
            <a:r>
              <a:rPr lang="en-US" altLang="ja-JP" sz="2400" spc="254"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/60</a:t>
            </a:r>
            <a:r>
              <a:rPr lang="en-US" altLang="ja-JP" sz="2400" spc="31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Hz</a:t>
            </a:r>
            <a:endParaRPr sz="2400" dirty="0">
              <a:latin typeface="UD デジタル 教科書体 NK-R" panose="02020400000000000000" pitchFamily="18" charset="-128"/>
              <a:ea typeface="UD デジタル 教科書体 NK-R" panose="02020400000000000000" pitchFamily="18" charset="-128"/>
              <a:cs typeface="Century Gothic"/>
            </a:endParaRPr>
          </a:p>
          <a:p>
            <a:pPr marL="12700">
              <a:lnSpc>
                <a:spcPct val="100000"/>
              </a:lnSpc>
              <a:spcBef>
                <a:spcPts val="720"/>
              </a:spcBef>
            </a:pPr>
            <a:r>
              <a:rPr sz="2400" dirty="0">
                <a:solidFill>
                  <a:srgbClr val="414141"/>
                </a:solidFill>
                <a:latin typeface="UD デジタル 教科書体 NK-R" panose="02020400000000000000" pitchFamily="18" charset="-128"/>
                <a:ea typeface="UD デジタル 教科書体 NK-R" panose="02020400000000000000" pitchFamily="18" charset="-128"/>
                <a:cs typeface="SimSun"/>
              </a:rPr>
              <a:t>吸</a:t>
            </a:r>
            <a:r>
              <a:rPr lang="ja-JP" altLang="en-US" sz="240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400" dirty="0">
                <a:solidFill>
                  <a:srgbClr val="414141"/>
                </a:solidFill>
                <a:latin typeface="UD デジタル 教科書体 NK-R" panose="02020400000000000000" pitchFamily="18" charset="-128"/>
                <a:ea typeface="UD デジタル 教科書体 NK-R" panose="02020400000000000000" pitchFamily="18" charset="-128"/>
                <a:cs typeface="SimSun"/>
              </a:rPr>
              <a:t>引</a:t>
            </a:r>
            <a:r>
              <a:rPr lang="ja-JP" altLang="en-US" sz="240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400" dirty="0">
                <a:solidFill>
                  <a:srgbClr val="414141"/>
                </a:solidFill>
                <a:latin typeface="UD デジタル 教科書体 NK-R" panose="02020400000000000000" pitchFamily="18" charset="-128"/>
                <a:ea typeface="UD デジタル 教科書体 NK-R" panose="02020400000000000000" pitchFamily="18" charset="-128"/>
                <a:cs typeface="SimSun"/>
              </a:rPr>
              <a:t>圧</a:t>
            </a:r>
            <a:r>
              <a:rPr sz="2400" spc="-520"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400" spc="-35" dirty="0">
                <a:solidFill>
                  <a:srgbClr val="414141"/>
                </a:solidFill>
                <a:latin typeface="UD デジタル 教科書体 NK-R" panose="02020400000000000000" pitchFamily="18" charset="-128"/>
                <a:ea typeface="UD デジタル 教科書体 NK-R" panose="02020400000000000000" pitchFamily="18" charset="-128"/>
                <a:cs typeface="Calibri"/>
              </a:rPr>
              <a:t>:</a:t>
            </a:r>
            <a:r>
              <a:rPr sz="2400" spc="85" dirty="0">
                <a:solidFill>
                  <a:srgbClr val="414141"/>
                </a:solidFill>
                <a:latin typeface="UD デジタル 教科書体 NK-R" panose="02020400000000000000" pitchFamily="18" charset="-128"/>
                <a:ea typeface="UD デジタル 教科書体 NK-R" panose="02020400000000000000" pitchFamily="18" charset="-128"/>
                <a:cs typeface="Calibri"/>
              </a:rPr>
              <a:t> </a:t>
            </a:r>
            <a:r>
              <a:rPr sz="2400" dirty="0">
                <a:solidFill>
                  <a:srgbClr val="414141"/>
                </a:solidFill>
                <a:latin typeface="UD デジタル 教科書体 NK-R" panose="02020400000000000000" pitchFamily="18" charset="-128"/>
                <a:ea typeface="UD デジタル 教科書体 NK-R" panose="02020400000000000000" pitchFamily="18" charset="-128"/>
                <a:cs typeface="SimSun"/>
              </a:rPr>
              <a:t>最</a:t>
            </a:r>
            <a:r>
              <a:rPr sz="2400"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sz="2400" spc="25"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 </a:t>
            </a:r>
            <a:r>
              <a:rPr sz="2400" spc="130"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9</a:t>
            </a:r>
            <a:r>
              <a:rPr lang="en-US" altLang="ja-JP" sz="2400" spc="254"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8</a:t>
            </a:r>
            <a:r>
              <a:rPr sz="2400" spc="254"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0</a:t>
            </a:r>
            <a:r>
              <a:rPr lang="en-US" altLang="ja-JP" sz="2400" spc="254" dirty="0">
                <a:solidFill>
                  <a:srgbClr val="414141"/>
                </a:solidFill>
                <a:latin typeface="UD デジタル 教科書体 NK-R" panose="02020400000000000000" pitchFamily="18" charset="-128"/>
                <a:ea typeface="UD デジタル 教科書体 NK-R" panose="02020400000000000000" pitchFamily="18" charset="-128"/>
                <a:cs typeface="Century Gothic"/>
              </a:rPr>
              <a:t>mb</a:t>
            </a:r>
            <a:endParaRPr sz="2400" dirty="0">
              <a:latin typeface="UD デジタル 教科書体 NK-R" panose="02020400000000000000" pitchFamily="18" charset="-128"/>
              <a:ea typeface="UD デジタル 教科書体 NK-R" panose="02020400000000000000" pitchFamily="18" charset="-128"/>
              <a:cs typeface="Century Gothic"/>
            </a:endParaRPr>
          </a:p>
        </p:txBody>
      </p:sp>
      <p:sp>
        <p:nvSpPr>
          <p:cNvPr id="14" name="object 24">
            <a:extLst>
              <a:ext uri="{FF2B5EF4-FFF2-40B4-BE49-F238E27FC236}">
                <a16:creationId xmlns:a16="http://schemas.microsoft.com/office/drawing/2014/main" id="{6CBA07EC-3CBD-D103-BD76-2137FF2054C9}"/>
              </a:ext>
            </a:extLst>
          </p:cNvPr>
          <p:cNvSpPr txBox="1">
            <a:spLocks noGrp="1"/>
          </p:cNvSpPr>
          <p:nvPr>
            <p:ph type="title"/>
          </p:nvPr>
        </p:nvSpPr>
        <p:spPr>
          <a:xfrm rot="10800000">
            <a:off x="9173308" y="6432025"/>
            <a:ext cx="1646059"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66666E"/>
                </a:solidFill>
                <a:latin typeface="UD デジタル 教科書体 NK-R" panose="02020400000000000000" pitchFamily="18" charset="-128"/>
                <a:ea typeface="UD デジタル 教科書体 NK-R" panose="02020400000000000000" pitchFamily="18" charset="-128"/>
              </a:rPr>
              <a:t>製品概</a:t>
            </a:r>
            <a:r>
              <a:rPr sz="2800" dirty="0">
                <a:solidFill>
                  <a:srgbClr val="66666E"/>
                </a:solidFill>
                <a:latin typeface="UD デジタル 教科書体 NK-R" panose="02020400000000000000" pitchFamily="18" charset="-128"/>
                <a:ea typeface="UD デジタル 教科書体 NK-R" panose="02020400000000000000" pitchFamily="18" charset="-128"/>
              </a:rPr>
              <a:t>要</a:t>
            </a:r>
            <a:endParaRPr sz="2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150025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1200" y="563945"/>
            <a:ext cx="4623417" cy="2023877"/>
          </a:xfrm>
          <a:prstGeom prst="rect">
            <a:avLst/>
          </a:prstGeom>
        </p:spPr>
      </p:pic>
      <p:sp>
        <p:nvSpPr>
          <p:cNvPr id="3" name="object 3"/>
          <p:cNvSpPr txBox="1">
            <a:spLocks noGrp="1"/>
          </p:cNvSpPr>
          <p:nvPr>
            <p:ph type="title"/>
          </p:nvPr>
        </p:nvSpPr>
        <p:spPr>
          <a:xfrm>
            <a:off x="363539" y="2502857"/>
            <a:ext cx="9161461" cy="1140697"/>
          </a:xfrm>
          <a:prstGeom prst="rect">
            <a:avLst/>
          </a:prstGeom>
        </p:spPr>
        <p:txBody>
          <a:bodyPr vert="horz" wrap="square" lIns="0" tIns="12065" rIns="0" bIns="0" rtlCol="0">
            <a:spAutoFit/>
          </a:bodyPr>
          <a:lstStyle/>
          <a:p>
            <a:pPr marL="12700">
              <a:lnSpc>
                <a:spcPts val="4360"/>
              </a:lnSpc>
              <a:spcBef>
                <a:spcPts val="95"/>
              </a:spcBef>
            </a:pPr>
            <a:r>
              <a:rPr lang="ja-JP" altLang="en-US" sz="3700" spc="-15" dirty="0">
                <a:latin typeface="UD デジタル 教科書体 NK-R" panose="02020400000000000000" pitchFamily="18" charset="-128"/>
                <a:ea typeface="UD デジタル 教科書体 NK-R" panose="02020400000000000000" pitchFamily="18" charset="-128"/>
                <a:cs typeface="Microsoft JhengHei"/>
              </a:rPr>
              <a:t>　　吸引式トリートメント発祥のフランスより</a:t>
            </a:r>
            <a:endParaRPr sz="3700" dirty="0">
              <a:latin typeface="UD デジタル 教科書体 NK-R" panose="02020400000000000000" pitchFamily="18" charset="-128"/>
              <a:ea typeface="UD デジタル 教科書体 NK-R" panose="02020400000000000000" pitchFamily="18" charset="-128"/>
              <a:cs typeface="Microsoft JhengHei"/>
            </a:endParaRPr>
          </a:p>
          <a:p>
            <a:pPr marL="12700">
              <a:lnSpc>
                <a:spcPts val="4360"/>
              </a:lnSpc>
            </a:pPr>
            <a:r>
              <a:rPr lang="ja-JP" altLang="en-US" sz="3700" b="1" spc="110" dirty="0">
                <a:latin typeface="UD デジタル 教科書体 NK-R" panose="02020400000000000000" pitchFamily="18" charset="-128"/>
                <a:ea typeface="UD デジタル 教科書体 NK-R" panose="02020400000000000000" pitchFamily="18" charset="-128"/>
                <a:cs typeface="Trebuchet MS"/>
              </a:rPr>
              <a:t>　　</a:t>
            </a:r>
            <a:r>
              <a:rPr sz="3700" b="1" spc="110" dirty="0" err="1">
                <a:latin typeface="UD デジタル 教科書体 NK-R" panose="02020400000000000000" pitchFamily="18" charset="-128"/>
                <a:ea typeface="UD デジタル 教科書体 NK-R" panose="02020400000000000000" pitchFamily="18" charset="-128"/>
                <a:cs typeface="Trebuchet MS"/>
              </a:rPr>
              <a:t>E</a:t>
            </a:r>
            <a:r>
              <a:rPr sz="3700" b="1" spc="70" dirty="0" err="1">
                <a:latin typeface="UD デジタル 教科書体 NK-R" panose="02020400000000000000" pitchFamily="18" charset="-128"/>
                <a:ea typeface="UD デジタル 教科書体 NK-R" panose="02020400000000000000" pitchFamily="18" charset="-128"/>
                <a:cs typeface="Trebuchet MS"/>
              </a:rPr>
              <a:t>l</a:t>
            </a:r>
            <a:r>
              <a:rPr sz="3700" b="1" spc="80" dirty="0" err="1">
                <a:latin typeface="UD デジタル 教科書体 NK-R" panose="02020400000000000000" pitchFamily="18" charset="-128"/>
                <a:ea typeface="UD デジタル 教科書体 NK-R" panose="02020400000000000000" pitchFamily="18" charset="-128"/>
                <a:cs typeface="Trebuchet MS"/>
              </a:rPr>
              <a:t>e</a:t>
            </a:r>
            <a:r>
              <a:rPr sz="3700" b="1" spc="185" dirty="0" err="1">
                <a:latin typeface="UD デジタル 教科書体 NK-R" panose="02020400000000000000" pitchFamily="18" charset="-128"/>
                <a:ea typeface="UD デジタル 教科書体 NK-R" panose="02020400000000000000" pitchFamily="18" charset="-128"/>
                <a:cs typeface="Trebuchet MS"/>
              </a:rPr>
              <a:t>c</a:t>
            </a:r>
            <a:r>
              <a:rPr sz="3700" b="1" spc="-55" dirty="0" err="1">
                <a:latin typeface="UD デジタル 教科書体 NK-R" panose="02020400000000000000" pitchFamily="18" charset="-128"/>
                <a:ea typeface="UD デジタル 教科書体 NK-R" panose="02020400000000000000" pitchFamily="18" charset="-128"/>
                <a:cs typeface="Trebuchet MS"/>
              </a:rPr>
              <a:t>t</a:t>
            </a:r>
            <a:r>
              <a:rPr sz="3700" b="1" spc="-160" dirty="0" err="1">
                <a:latin typeface="UD デジタル 教科書体 NK-R" panose="02020400000000000000" pitchFamily="18" charset="-128"/>
                <a:ea typeface="UD デジタル 教科書体 NK-R" panose="02020400000000000000" pitchFamily="18" charset="-128"/>
                <a:cs typeface="Trebuchet MS"/>
              </a:rPr>
              <a:t>r</a:t>
            </a:r>
            <a:r>
              <a:rPr sz="3700" b="1" spc="140" dirty="0" err="1">
                <a:latin typeface="UD デジタル 教科書体 NK-R" panose="02020400000000000000" pitchFamily="18" charset="-128"/>
                <a:ea typeface="UD デジタル 教科書体 NK-R" panose="02020400000000000000" pitchFamily="18" charset="-128"/>
                <a:cs typeface="Trebuchet MS"/>
              </a:rPr>
              <a:t>o</a:t>
            </a:r>
            <a:r>
              <a:rPr sz="3700" b="1" spc="40" dirty="0" err="1">
                <a:latin typeface="UD デジタル 教科書体 NK-R" panose="02020400000000000000" pitchFamily="18" charset="-128"/>
                <a:ea typeface="UD デジタル 教科書体 NK-R" panose="02020400000000000000" pitchFamily="18" charset="-128"/>
                <a:cs typeface="Trebuchet MS"/>
              </a:rPr>
              <a:t>n</a:t>
            </a:r>
            <a:r>
              <a:rPr sz="3700" b="1" spc="-170" dirty="0" err="1">
                <a:latin typeface="UD デジタル 教科書体 NK-R" panose="02020400000000000000" pitchFamily="18" charset="-128"/>
                <a:ea typeface="UD デジタル 教科書体 NK-R" panose="02020400000000000000" pitchFamily="18" charset="-128"/>
                <a:cs typeface="Trebuchet MS"/>
              </a:rPr>
              <a:t>i</a:t>
            </a:r>
            <a:r>
              <a:rPr sz="3700" b="1" spc="175" dirty="0" err="1">
                <a:latin typeface="UD デジタル 教科書体 NK-R" panose="02020400000000000000" pitchFamily="18" charset="-128"/>
                <a:ea typeface="UD デジタル 教科書体 NK-R" panose="02020400000000000000" pitchFamily="18" charset="-128"/>
                <a:cs typeface="Trebuchet MS"/>
              </a:rPr>
              <a:t>q</a:t>
            </a:r>
            <a:r>
              <a:rPr sz="3700" b="1" spc="90" dirty="0" err="1">
                <a:latin typeface="UD デジタル 教科書体 NK-R" panose="02020400000000000000" pitchFamily="18" charset="-128"/>
                <a:ea typeface="UD デジタル 教科書体 NK-R" panose="02020400000000000000" pitchFamily="18" charset="-128"/>
                <a:cs typeface="Trebuchet MS"/>
              </a:rPr>
              <a:t>u</a:t>
            </a:r>
            <a:r>
              <a:rPr sz="3700" b="1" spc="85" dirty="0" err="1">
                <a:latin typeface="UD デジタル 教科書体 NK-R" panose="02020400000000000000" pitchFamily="18" charset="-128"/>
                <a:ea typeface="UD デジタル 教科書体 NK-R" panose="02020400000000000000" pitchFamily="18" charset="-128"/>
                <a:cs typeface="Trebuchet MS"/>
              </a:rPr>
              <a:t>e</a:t>
            </a:r>
            <a:r>
              <a:rPr sz="3700" b="1" spc="-229" dirty="0">
                <a:latin typeface="UD デジタル 教科書体 NK-R" panose="02020400000000000000" pitchFamily="18" charset="-128"/>
                <a:ea typeface="UD デジタル 教科書体 NK-R" panose="02020400000000000000" pitchFamily="18" charset="-128"/>
                <a:cs typeface="Trebuchet MS"/>
              </a:rPr>
              <a:t> </a:t>
            </a:r>
            <a:r>
              <a:rPr sz="3700" b="1" spc="225" dirty="0">
                <a:latin typeface="UD デジタル 教科書体 NK-R" panose="02020400000000000000" pitchFamily="18" charset="-128"/>
                <a:ea typeface="UD デジタル 教科書体 NK-R" panose="02020400000000000000" pitchFamily="18" charset="-128"/>
                <a:cs typeface="Trebuchet MS"/>
              </a:rPr>
              <a:t>d</a:t>
            </a:r>
            <a:r>
              <a:rPr sz="3700" b="1" spc="95" dirty="0">
                <a:latin typeface="UD デジタル 教科書体 NK-R" panose="02020400000000000000" pitchFamily="18" charset="-128"/>
                <a:ea typeface="UD デジタル 教科書体 NK-R" panose="02020400000000000000" pitchFamily="18" charset="-128"/>
                <a:cs typeface="Trebuchet MS"/>
              </a:rPr>
              <a:t>u</a:t>
            </a:r>
            <a:r>
              <a:rPr sz="3700" b="1" spc="-229" dirty="0">
                <a:latin typeface="UD デジタル 教科書体 NK-R" panose="02020400000000000000" pitchFamily="18" charset="-128"/>
                <a:ea typeface="UD デジタル 教科書体 NK-R" panose="02020400000000000000" pitchFamily="18" charset="-128"/>
                <a:cs typeface="Trebuchet MS"/>
              </a:rPr>
              <a:t> </a:t>
            </a:r>
            <a:r>
              <a:rPr sz="3700" b="1" spc="430" dirty="0" err="1">
                <a:latin typeface="UD デジタル 教科書体 NK-R" panose="02020400000000000000" pitchFamily="18" charset="-128"/>
                <a:ea typeface="UD デジタル 教科書体 NK-R" panose="02020400000000000000" pitchFamily="18" charset="-128"/>
                <a:cs typeface="Trebuchet MS"/>
              </a:rPr>
              <a:t>M</a:t>
            </a:r>
            <a:r>
              <a:rPr sz="3700" b="1" spc="140" dirty="0" err="1">
                <a:latin typeface="UD デジタル 教科書体 NK-R" panose="02020400000000000000" pitchFamily="18" charset="-128"/>
                <a:ea typeface="UD デジタル 教科書体 NK-R" panose="02020400000000000000" pitchFamily="18" charset="-128"/>
                <a:cs typeface="Trebuchet MS"/>
              </a:rPr>
              <a:t>a</a:t>
            </a:r>
            <a:r>
              <a:rPr sz="3700" b="1" spc="-140" dirty="0" err="1">
                <a:latin typeface="UD デジタル 教科書体 NK-R" panose="02020400000000000000" pitchFamily="18" charset="-128"/>
                <a:ea typeface="UD デジタル 教科書体 NK-R" panose="02020400000000000000" pitchFamily="18" charset="-128"/>
                <a:cs typeface="Trebuchet MS"/>
              </a:rPr>
              <a:t>z</a:t>
            </a:r>
            <a:r>
              <a:rPr sz="3700" b="1" spc="80" dirty="0" err="1">
                <a:latin typeface="UD デジタル 教科書体 NK-R" panose="02020400000000000000" pitchFamily="18" charset="-128"/>
                <a:ea typeface="UD デジタル 教科書体 NK-R" panose="02020400000000000000" pitchFamily="18" charset="-128"/>
                <a:cs typeface="Trebuchet MS"/>
              </a:rPr>
              <a:t>e</a:t>
            </a:r>
            <a:r>
              <a:rPr sz="3700" b="1" spc="-55" dirty="0" err="1">
                <a:latin typeface="UD デジタル 教科書体 NK-R" panose="02020400000000000000" pitchFamily="18" charset="-128"/>
                <a:ea typeface="UD デジタル 教科書体 NK-R" panose="02020400000000000000" pitchFamily="18" charset="-128"/>
                <a:cs typeface="Trebuchet MS"/>
              </a:rPr>
              <a:t>t</a:t>
            </a:r>
            <a:r>
              <a:rPr lang="ja-JP" altLang="en-US" sz="3700" b="1" spc="-10" dirty="0">
                <a:latin typeface="UD デジタル 教科書体 NK-R" panose="02020400000000000000" pitchFamily="18" charset="-128"/>
                <a:ea typeface="UD デジタル 教科書体 NK-R" panose="02020400000000000000" pitchFamily="18" charset="-128"/>
                <a:cs typeface="Trebuchet MS"/>
              </a:rPr>
              <a:t>社</a:t>
            </a:r>
            <a:r>
              <a:rPr lang="ja-JP" altLang="en-US" sz="3700" spc="-10" dirty="0">
                <a:latin typeface="UD デジタル 教科書体 NK-R" panose="02020400000000000000" pitchFamily="18" charset="-128"/>
                <a:ea typeface="UD デジタル 教科書体 NK-R" panose="02020400000000000000" pitchFamily="18" charset="-128"/>
                <a:cs typeface="Trebuchet MS"/>
              </a:rPr>
              <a:t>のご</a:t>
            </a:r>
            <a:r>
              <a:rPr lang="ja-JP" altLang="en-US" sz="3700" spc="-15" dirty="0">
                <a:latin typeface="UD デジタル 教科書体 NK-R" panose="02020400000000000000" pitchFamily="18" charset="-128"/>
                <a:ea typeface="UD デジタル 教科書体 NK-R" panose="02020400000000000000" pitchFamily="18" charset="-128"/>
              </a:rPr>
              <a:t>紹介</a:t>
            </a:r>
            <a:endParaRPr sz="3700" dirty="0">
              <a:latin typeface="UD デジタル 教科書体 NK-R" panose="02020400000000000000" pitchFamily="18" charset="-128"/>
              <a:ea typeface="UD デジタル 教科書体 NK-R" panose="02020400000000000000" pitchFamily="18" charset="-128"/>
              <a:cs typeface="Trebuchet MS"/>
            </a:endParaRPr>
          </a:p>
        </p:txBody>
      </p:sp>
      <p:sp>
        <p:nvSpPr>
          <p:cNvPr id="4" name="object 4"/>
          <p:cNvSpPr txBox="1"/>
          <p:nvPr/>
        </p:nvSpPr>
        <p:spPr>
          <a:xfrm>
            <a:off x="834912" y="3467100"/>
            <a:ext cx="8153401" cy="5723746"/>
          </a:xfrm>
          <a:prstGeom prst="rect">
            <a:avLst/>
          </a:prstGeom>
        </p:spPr>
        <p:txBody>
          <a:bodyPr vert="horz" wrap="square" lIns="0" tIns="12065" rIns="0" bIns="0" rtlCol="0">
            <a:spAutoFit/>
          </a:bodyPr>
          <a:lstStyle/>
          <a:p>
            <a:pPr marL="88265">
              <a:lnSpc>
                <a:spcPct val="150000"/>
              </a:lnSpc>
              <a:spcBef>
                <a:spcPts val="95"/>
              </a:spcBef>
            </a:pPr>
            <a:r>
              <a:rPr lang="ja-JP" altLang="en-US" sz="25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5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（エレクトロニッ</a:t>
            </a:r>
            <a:r>
              <a:rPr sz="2500" spc="-10" dirty="0">
                <a:solidFill>
                  <a:srgbClr val="414141"/>
                </a:solidFill>
                <a:latin typeface="UD デジタル 教科書体 NK-R" panose="02020400000000000000" pitchFamily="18" charset="-128"/>
                <a:ea typeface="UD デジタル 教科書体 NK-R" panose="02020400000000000000" pitchFamily="18" charset="-128"/>
                <a:cs typeface="SimSun"/>
              </a:rPr>
              <a:t>ク</a:t>
            </a:r>
            <a:r>
              <a:rPr sz="2500" spc="-655"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5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デ</a:t>
            </a:r>
            <a:r>
              <a:rPr sz="2500" spc="-10" dirty="0">
                <a:solidFill>
                  <a:srgbClr val="414141"/>
                </a:solidFill>
                <a:latin typeface="UD デジタル 教科書体 NK-R" panose="02020400000000000000" pitchFamily="18" charset="-128"/>
                <a:ea typeface="UD デジタル 教科書体 NK-R" panose="02020400000000000000" pitchFamily="18" charset="-128"/>
                <a:cs typeface="SimSun"/>
              </a:rPr>
              <a:t>ュ</a:t>
            </a:r>
            <a:r>
              <a:rPr sz="2500" spc="-655"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5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マゼット</a:t>
            </a:r>
            <a:r>
              <a:rPr sz="2500" spc="-10" dirty="0">
                <a:solidFill>
                  <a:srgbClr val="414141"/>
                </a:solidFill>
                <a:latin typeface="UD デジタル 教科書体 NK-R" panose="02020400000000000000" pitchFamily="18" charset="-128"/>
                <a:ea typeface="UD デジタル 教科書体 NK-R" panose="02020400000000000000" pitchFamily="18" charset="-128"/>
                <a:cs typeface="SimSun"/>
              </a:rPr>
              <a:t>）</a:t>
            </a:r>
            <a:endParaRPr sz="2500" dirty="0">
              <a:latin typeface="UD デジタル 教科書体 NK-R" panose="02020400000000000000" pitchFamily="18" charset="-128"/>
              <a:ea typeface="UD デジタル 教科書体 NK-R" panose="02020400000000000000" pitchFamily="18" charset="-128"/>
              <a:cs typeface="SimSun"/>
            </a:endParaRPr>
          </a:p>
          <a:p>
            <a:pPr>
              <a:lnSpc>
                <a:spcPct val="150000"/>
              </a:lnSpc>
              <a:spcBef>
                <a:spcPts val="5"/>
              </a:spcBef>
            </a:pPr>
            <a:endParaRPr sz="2450" dirty="0">
              <a:latin typeface="UD デジタル 教科書体 NK-R" panose="02020400000000000000" pitchFamily="18" charset="-128"/>
              <a:ea typeface="UD デジタル 教科書体 NK-R" panose="02020400000000000000" pitchFamily="18" charset="-128"/>
              <a:cs typeface="SimSun"/>
            </a:endParaRPr>
          </a:p>
          <a:p>
            <a:pPr marL="12700">
              <a:lnSpc>
                <a:spcPts val="2600"/>
              </a:lnSpc>
            </a:pPr>
            <a:endParaRPr lang="en-US"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endParaRPr>
          </a:p>
          <a:p>
            <a:pPr>
              <a:lnSpc>
                <a:spcPts val="2700"/>
              </a:lnSpc>
            </a:pPr>
            <a:r>
              <a:rPr lang="en-US" altLang="ja-JP"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Skin Expert(</a:t>
            </a:r>
            <a:r>
              <a:rPr lang="ja-JP" altLang="en-US"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スキンエキスパート</a:t>
            </a:r>
            <a:r>
              <a:rPr lang="en-US" altLang="ja-JP"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a:t>
            </a:r>
            <a:r>
              <a:rPr lang="ja-JP" altLang="en-US"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はフランス・オートロワール県のオー・リニョン高原にある</a:t>
            </a:r>
            <a:r>
              <a:rPr lang="en-US" altLang="ja-JP" sz="2100" spc="130"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Electronique</a:t>
            </a:r>
            <a:r>
              <a:rPr lang="en-US" altLang="ja-JP"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 du </a:t>
            </a:r>
            <a:r>
              <a:rPr lang="en-US" altLang="ja-JP" sz="2100" spc="130"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Mazet</a:t>
            </a:r>
            <a:r>
              <a:rPr lang="en-US" altLang="ja-JP"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 </a:t>
            </a:r>
            <a:r>
              <a:rPr lang="ja-JP" altLang="en-US"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社（エレクト ロ デュ マゼット）で開発した</a:t>
            </a:r>
            <a:r>
              <a:rPr lang="en-US" altLang="ja-JP" sz="2100" spc="130"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Mazet</a:t>
            </a:r>
            <a:r>
              <a:rPr lang="en-US" altLang="ja-JP"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 </a:t>
            </a:r>
            <a:r>
              <a:rPr lang="en-US" altLang="ja-JP" sz="2100" spc="130"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Beauté</a:t>
            </a:r>
            <a:r>
              <a:rPr lang="ja-JP" altLang="en-US"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（マゼットボーテ</a:t>
            </a:r>
            <a:r>
              <a:rPr lang="en-US" altLang="ja-JP"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a:t>
            </a:r>
            <a:r>
              <a:rPr lang="ja-JP" altLang="en-US"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ブランドのヒット商品です。</a:t>
            </a:r>
            <a:br>
              <a:rPr lang="en-US" altLang="ja-JP" sz="2100" spc="13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br>
            <a:endParaRPr sz="2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endParaRPr>
          </a:p>
          <a:p>
            <a:pPr marR="5080" algn="just">
              <a:lnSpc>
                <a:spcPts val="2700"/>
              </a:lnSpc>
            </a:pPr>
            <a:r>
              <a:rPr lang="ja-JP" altLang="en-US" sz="2100" spc="135"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１９７９年創業以来</a:t>
            </a:r>
            <a:r>
              <a:rPr sz="2100" spc="135"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4</a:t>
            </a:r>
            <a:r>
              <a:rPr sz="2100" spc="29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rebuchet MS"/>
              </a:rPr>
              <a:t>0</a:t>
            </a:r>
            <a:r>
              <a:rPr sz="2100" spc="11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年以</a:t>
            </a:r>
            <a:r>
              <a:rPr sz="2100" spc="11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上</a:t>
            </a:r>
            <a:r>
              <a:rPr sz="2100" spc="11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に</a:t>
            </a:r>
            <a:r>
              <a:rPr sz="2100" spc="11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わ</a:t>
            </a:r>
            <a:r>
              <a:rPr sz="2100" spc="11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たって電</a:t>
            </a:r>
            <a:r>
              <a:rPr sz="2100" spc="11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a:t>
            </a:r>
            <a:r>
              <a:rPr sz="2100" spc="11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製品の設計と製造</a:t>
            </a:r>
            <a:r>
              <a:rPr sz="2100" spc="11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を</a:t>
            </a:r>
            <a:r>
              <a:rPr sz="2100" spc="11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専</a:t>
            </a:r>
            <a:r>
              <a:rPr sz="2100" spc="11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a:t>
            </a:r>
            <a:r>
              <a:rPr lang="ja-JP" altLang="en-US" sz="2100" spc="11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とし、</a:t>
            </a:r>
            <a:r>
              <a:rPr lang="ja-JP" altLang="en-US" sz="2100" spc="9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研究、開発、設計、製造の全てをフランス国内で行い、</a:t>
            </a:r>
            <a:r>
              <a:rPr lang="en-US" altLang="ja-JP" sz="2100" spc="9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100</a:t>
            </a:r>
            <a:r>
              <a:rPr lang="ja-JP" altLang="en-US" sz="2100" spc="9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％フランス製にこだわりと誇りを持っています</a:t>
            </a:r>
            <a:r>
              <a:rPr sz="2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a:t>
            </a:r>
          </a:p>
          <a:p>
            <a:pPr>
              <a:lnSpc>
                <a:spcPts val="2700"/>
              </a:lnSpc>
              <a:spcBef>
                <a:spcPts val="705"/>
              </a:spcBef>
            </a:pP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経験豊富な</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エンジニア</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の</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チーム</a:t>
            </a:r>
            <a:r>
              <a:rPr lang="ja-JP" altLang="en-US" sz="2100" spc="125"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を</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組み</a:t>
            </a:r>
            <a:r>
              <a:rPr lang="ja-JP" altLang="en-US" sz="2100" spc="125"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この分野の専</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家と</a:t>
            </a:r>
            <a:r>
              <a:rPr sz="2100"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協</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し</a:t>
            </a:r>
            <a:r>
              <a:rPr lang="ja-JP" altLang="en-US" sz="2100" spc="125"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a:t>
            </a:r>
            <a:r>
              <a:rPr lang="ja-JP" altLang="en-US" sz="2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医療分野から卓越した技術を引き出し、臨床の進歩からインスピレーションを得たテクノロジーを採</a:t>
            </a:r>
            <a:r>
              <a:rPr lang="ja-JP" altLang="en-US" sz="2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⽤することで、</a:t>
            </a:r>
            <a:r>
              <a:rPr lang="ja-JP" altLang="en-US" sz="2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医療の専</a:t>
            </a:r>
            <a:r>
              <a:rPr lang="ja-JP" altLang="en-US" sz="2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a:t>
            </a:r>
            <a:r>
              <a:rPr lang="ja-JP" altLang="en-US" sz="2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知識と美容学を組み合わせた</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最先端の医療機器や美容機器の</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開</a:t>
            </a:r>
            <a:r>
              <a:rPr sz="2100" spc="125"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発</a:t>
            </a:r>
            <a:r>
              <a:rPr lang="ja-JP" altLang="en-US" sz="2100" spc="125"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を</a:t>
            </a:r>
            <a:r>
              <a:rPr sz="2100" spc="90" dirty="0" err="1">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しております</a:t>
            </a:r>
            <a:r>
              <a:rPr sz="2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rPr>
              <a:t>。</a:t>
            </a:r>
            <a:endParaRPr lang="en-US" sz="2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SimSun"/>
            </a:endParaRPr>
          </a:p>
        </p:txBody>
      </p:sp>
      <p:pic>
        <p:nvPicPr>
          <p:cNvPr id="5" name="object 5"/>
          <p:cNvPicPr/>
          <p:nvPr/>
        </p:nvPicPr>
        <p:blipFill>
          <a:blip r:embed="rId3" cstate="print"/>
          <a:stretch>
            <a:fillRect/>
          </a:stretch>
        </p:blipFill>
        <p:spPr>
          <a:xfrm>
            <a:off x="9525000" y="2313533"/>
            <a:ext cx="7467600" cy="4393823"/>
          </a:xfrm>
          <a:prstGeom prst="rect">
            <a:avLst/>
          </a:prstGeom>
        </p:spPr>
      </p:pic>
      <p:pic>
        <p:nvPicPr>
          <p:cNvPr id="7" name="図 6" descr="屋内, 天井, キッチン, テーブル が含まれている画像&#10;&#10;自動的に生成された説明">
            <a:extLst>
              <a:ext uri="{FF2B5EF4-FFF2-40B4-BE49-F238E27FC236}">
                <a16:creationId xmlns:a16="http://schemas.microsoft.com/office/drawing/2014/main" id="{D10D40AD-71E7-361C-A50F-DFD5CEFF3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200" y="7139493"/>
            <a:ext cx="7467600" cy="2207220"/>
          </a:xfrm>
          <a:prstGeom prst="roundRect">
            <a:avLst>
              <a:gd name="adj" fmla="val 1896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図 10" descr="図形&#10;&#10;低い精度で自動的に生成された説明">
            <a:extLst>
              <a:ext uri="{FF2B5EF4-FFF2-40B4-BE49-F238E27FC236}">
                <a16:creationId xmlns:a16="http://schemas.microsoft.com/office/drawing/2014/main" id="{FB4EEC89-3F52-5287-5EB8-42F3F74DD83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334737" y="3854649"/>
            <a:ext cx="1238250" cy="8286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26"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1F1F0"/>
          </a:solidFill>
        </p:spPr>
        <p:txBody>
          <a:bodyPr wrap="square" lIns="0" tIns="0" rIns="0" bIns="0" rtlCol="0"/>
          <a:lstStyle/>
          <a:p>
            <a:endParaRPr dirty="0"/>
          </a:p>
        </p:txBody>
      </p:sp>
      <p:sp>
        <p:nvSpPr>
          <p:cNvPr id="9" name="object 9"/>
          <p:cNvSpPr txBox="1"/>
          <p:nvPr/>
        </p:nvSpPr>
        <p:spPr>
          <a:xfrm>
            <a:off x="13903960" y="9305311"/>
            <a:ext cx="4353102" cy="383438"/>
          </a:xfrm>
          <a:prstGeom prst="rect">
            <a:avLst/>
          </a:prstGeom>
        </p:spPr>
        <p:txBody>
          <a:bodyPr vert="horz" wrap="square" lIns="0" tIns="13970" rIns="0" bIns="0" rtlCol="0">
            <a:spAutoFit/>
          </a:bodyPr>
          <a:lstStyle/>
          <a:p>
            <a:pPr marL="12700">
              <a:lnSpc>
                <a:spcPct val="100000"/>
              </a:lnSpc>
              <a:spcBef>
                <a:spcPts val="110"/>
              </a:spcBef>
            </a:pPr>
            <a:r>
              <a:rPr sz="2400" spc="95" dirty="0">
                <a:solidFill>
                  <a:srgbClr val="C2937D"/>
                </a:solidFill>
                <a:latin typeface="UD デジタル 教科書体 NK-R" panose="02020400000000000000" pitchFamily="18" charset="-128"/>
                <a:ea typeface="UD デジタル 教科書体 NK-R" panose="02020400000000000000" pitchFamily="18" charset="-128"/>
                <a:cs typeface="SimSun"/>
              </a:rPr>
              <a:t>初めての体験をしてくださ</a:t>
            </a:r>
            <a:r>
              <a:rPr sz="2400" spc="5" dirty="0">
                <a:solidFill>
                  <a:srgbClr val="C2937D"/>
                </a:solidFill>
                <a:latin typeface="UD デジタル 教科書体 NK-R" panose="02020400000000000000" pitchFamily="18" charset="-128"/>
                <a:ea typeface="UD デジタル 教科書体 NK-R" panose="02020400000000000000" pitchFamily="18" charset="-128"/>
                <a:cs typeface="SimSun"/>
              </a:rPr>
              <a:t>い</a:t>
            </a:r>
            <a:endParaRPr sz="2400" dirty="0">
              <a:latin typeface="UD デジタル 教科書体 NK-R" panose="02020400000000000000" pitchFamily="18" charset="-128"/>
              <a:ea typeface="UD デジタル 教科書体 NK-R" panose="02020400000000000000" pitchFamily="18" charset="-128"/>
              <a:cs typeface="SimSun"/>
            </a:endParaRPr>
          </a:p>
        </p:txBody>
      </p:sp>
      <p:pic>
        <p:nvPicPr>
          <p:cNvPr id="14" name="図 13" descr="バスルームの一角にある便器&#10;&#10;中程度の精度で自動的に生成された説明">
            <a:extLst>
              <a:ext uri="{FF2B5EF4-FFF2-40B4-BE49-F238E27FC236}">
                <a16:creationId xmlns:a16="http://schemas.microsoft.com/office/drawing/2014/main" id="{E2D01569-156F-F131-6F4B-EA3E922945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4449" y="1319455"/>
            <a:ext cx="4353102" cy="8100850"/>
          </a:xfrm>
          <a:prstGeom prst="rect">
            <a:avLst/>
          </a:prstGeom>
        </p:spPr>
      </p:pic>
      <p:sp>
        <p:nvSpPr>
          <p:cNvPr id="3" name="object 8">
            <a:extLst>
              <a:ext uri="{FF2B5EF4-FFF2-40B4-BE49-F238E27FC236}">
                <a16:creationId xmlns:a16="http://schemas.microsoft.com/office/drawing/2014/main" id="{03C3374B-F3A9-8AEA-E50D-92774F78B89C}"/>
              </a:ext>
            </a:extLst>
          </p:cNvPr>
          <p:cNvSpPr txBox="1">
            <a:spLocks/>
          </p:cNvSpPr>
          <p:nvPr/>
        </p:nvSpPr>
        <p:spPr>
          <a:xfrm>
            <a:off x="894740" y="878738"/>
            <a:ext cx="10263208" cy="2914772"/>
          </a:xfrm>
          <a:prstGeom prst="rect">
            <a:avLst/>
          </a:prstGeom>
        </p:spPr>
        <p:txBody>
          <a:bodyPr vert="horz" wrap="square" lIns="0" tIns="64135" rIns="0" bIns="0" rtlCol="0">
            <a:spAutoFit/>
          </a:bodyPr>
          <a:lstStyle>
            <a:lvl1pPr>
              <a:defRPr sz="2700" b="0" i="0">
                <a:solidFill>
                  <a:srgbClr val="414141"/>
                </a:solidFill>
                <a:latin typeface="SimSun"/>
                <a:ea typeface="+mj-ea"/>
                <a:cs typeface="SimSun"/>
              </a:defRPr>
            </a:lvl1pPr>
          </a:lstStyle>
          <a:p>
            <a:pPr algn="l">
              <a:lnSpc>
                <a:spcPct val="150000"/>
              </a:lnSpc>
            </a:pPr>
            <a:r>
              <a:rPr kumimoji="0" lang="ja-JP" altLang="en-US" sz="4000" kern="0" spc="-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rPr>
              <a:t>今、サロンに求められる機器とは</a:t>
            </a:r>
            <a:endParaRPr kumimoji="0" lang="en-US" altLang="ja-JP" sz="4000" kern="0" spc="-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endParaRPr>
          </a:p>
          <a:p>
            <a:pPr algn="l">
              <a:lnSpc>
                <a:spcPts val="3500"/>
              </a:lnSpc>
            </a:pPr>
            <a:r>
              <a:rPr kumimoji="0" lang="ja-JP" altLang="en-US" sz="2400" kern="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美容業界では様々な機能を搭載した複合美容機器があふれています。その中で、シンプルながら、</a:t>
            </a:r>
            <a:r>
              <a:rPr kumimoji="0" lang="en-US" altLang="ja-JP" sz="2400" kern="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1</a:t>
            </a:r>
            <a:r>
              <a:rPr kumimoji="0" lang="ja-JP" altLang="en-US" sz="2400" kern="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つの美容目的に特化した単機能美容機器が、使いやすさと、集中した作用により再注目されています。　</a:t>
            </a:r>
            <a:endParaRPr kumimoji="0" lang="en-US" altLang="ja-JP" sz="2400" kern="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endParaRPr>
          </a:p>
          <a:p>
            <a:pPr>
              <a:lnSpc>
                <a:spcPts val="4500"/>
              </a:lnSpc>
            </a:pPr>
            <a:endParaRPr kumimoji="0" lang="en-US" altLang="ja-JP" sz="4000" kern="0" spc="-5"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Microsoft JhengHei"/>
            </a:endParaRPr>
          </a:p>
        </p:txBody>
      </p:sp>
      <p:sp>
        <p:nvSpPr>
          <p:cNvPr id="4" name="object 8">
            <a:extLst>
              <a:ext uri="{FF2B5EF4-FFF2-40B4-BE49-F238E27FC236}">
                <a16:creationId xmlns:a16="http://schemas.microsoft.com/office/drawing/2014/main" id="{CC0759CA-6708-2473-CCB4-6E4817CD021A}"/>
              </a:ext>
            </a:extLst>
          </p:cNvPr>
          <p:cNvSpPr txBox="1">
            <a:spLocks/>
          </p:cNvSpPr>
          <p:nvPr/>
        </p:nvSpPr>
        <p:spPr>
          <a:xfrm>
            <a:off x="2692400" y="3793510"/>
            <a:ext cx="11201400" cy="1964577"/>
          </a:xfrm>
          <a:prstGeom prst="rect">
            <a:avLst/>
          </a:prstGeom>
        </p:spPr>
        <p:txBody>
          <a:bodyPr vert="horz" wrap="square" lIns="0" tIns="64135" rIns="0" bIns="0" rtlCol="0">
            <a:spAutoFit/>
          </a:bodyPr>
          <a:lstStyle>
            <a:lvl1pPr>
              <a:defRPr sz="2700" b="0" i="0">
                <a:solidFill>
                  <a:srgbClr val="414141"/>
                </a:solidFill>
                <a:latin typeface="SimSun"/>
                <a:ea typeface="+mj-ea"/>
                <a:cs typeface="SimSun"/>
              </a:defRPr>
            </a:lvl1pPr>
          </a:lstStyle>
          <a:p>
            <a:pPr algn="l">
              <a:lnSpc>
                <a:spcPts val="4500"/>
              </a:lnSpc>
            </a:pPr>
            <a:r>
              <a:rPr kumimoji="0" lang="ja-JP" altLang="en-US" sz="4000" kern="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rPr>
              <a:t>求められるスリミング美容とは</a:t>
            </a:r>
            <a:endParaRPr kumimoji="0" lang="en-US" altLang="ja-JP" sz="4000" kern="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endParaRPr>
          </a:p>
          <a:p>
            <a:pPr algn="l">
              <a:lnSpc>
                <a:spcPts val="3500"/>
              </a:lnSpc>
            </a:pPr>
            <a:r>
              <a:rPr kumimoji="0" lang="ja-JP" altLang="en-US" sz="2400" kern="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いつの時代もボディラインの変化は男女共にお悩みの上位ですが、巡りの改善に着目し、</a:t>
            </a:r>
            <a:endParaRPr kumimoji="0" lang="en-US" altLang="ja-JP" sz="2400" kern="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endParaRPr>
          </a:p>
          <a:p>
            <a:pPr algn="l">
              <a:lnSpc>
                <a:spcPts val="3500"/>
              </a:lnSpc>
            </a:pPr>
            <a:r>
              <a:rPr kumimoji="0" lang="ja-JP" altLang="en-US" sz="2400" kern="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最終的にホメオスタシス</a:t>
            </a:r>
            <a:r>
              <a:rPr kumimoji="0" lang="en-US" altLang="ja-JP" sz="1800" kern="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a:t>
            </a:r>
            <a:r>
              <a:rPr kumimoji="0" lang="ja-JP" altLang="en-US" sz="2400" kern="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rPr>
              <a:t>の働きを高められる吸引式トリートメントはボディ、フェイスラインの変化には欠かせない技術として根強く求められています。</a:t>
            </a:r>
          </a:p>
        </p:txBody>
      </p:sp>
      <p:sp>
        <p:nvSpPr>
          <p:cNvPr id="5" name="object 8">
            <a:extLst>
              <a:ext uri="{FF2B5EF4-FFF2-40B4-BE49-F238E27FC236}">
                <a16:creationId xmlns:a16="http://schemas.microsoft.com/office/drawing/2014/main" id="{DEB3FACE-0E77-63F4-0F66-DD7CFA602E83}"/>
              </a:ext>
            </a:extLst>
          </p:cNvPr>
          <p:cNvSpPr txBox="1">
            <a:spLocks/>
          </p:cNvSpPr>
          <p:nvPr/>
        </p:nvSpPr>
        <p:spPr>
          <a:xfrm>
            <a:off x="894740" y="6598151"/>
            <a:ext cx="13278460" cy="2349297"/>
          </a:xfrm>
          <a:prstGeom prst="rect">
            <a:avLst/>
          </a:prstGeom>
        </p:spPr>
        <p:txBody>
          <a:bodyPr vert="horz" wrap="square" lIns="0" tIns="64135" rIns="0" bIns="0" rtlCol="0">
            <a:spAutoFit/>
          </a:bodyPr>
          <a:lstStyle>
            <a:lvl1pPr>
              <a:defRPr sz="2700" b="0" i="0">
                <a:solidFill>
                  <a:srgbClr val="414141"/>
                </a:solidFill>
                <a:latin typeface="SimSun"/>
                <a:ea typeface="+mj-ea"/>
                <a:cs typeface="SimSun"/>
              </a:defRPr>
            </a:lvl1pPr>
          </a:lstStyle>
          <a:p>
            <a:pPr algn="l">
              <a:lnSpc>
                <a:spcPts val="4000"/>
              </a:lnSpc>
            </a:pPr>
            <a:r>
              <a:rPr kumimoji="0" lang="ja-JP" altLang="en-US" sz="4000" kern="0" spc="-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rPr>
              <a:t>スキンエキスパートのトリートメントとは</a:t>
            </a:r>
            <a:endParaRPr kumimoji="0" lang="en-US" altLang="ja-JP" sz="4000" kern="0" spc="-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endParaRPr>
          </a:p>
          <a:p>
            <a:pPr algn="l" eaLnBrk="0">
              <a:lnSpc>
                <a:spcPts val="3500"/>
              </a:lnSpc>
            </a:pP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スキンエキスパート</a:t>
            </a:r>
            <a:r>
              <a:rPr lang="ja-JP" altLang="en-US" sz="2400" spc="200" dirty="0">
                <a:latin typeface="UD デジタル 教科書体 NK-R" panose="02020400000000000000" pitchFamily="18" charset="-128"/>
                <a:ea typeface="UD デジタル 教科書体 NK-R" panose="02020400000000000000" pitchFamily="18" charset="-128"/>
              </a:rPr>
              <a:t>の全</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a:t>
            </a:r>
            <a:r>
              <a:rPr lang="ja-JP" altLang="en-US" sz="2400" spc="200" dirty="0">
                <a:latin typeface="UD デジタル 教科書体 NK-R" panose="02020400000000000000" pitchFamily="18" charset="-128"/>
                <a:ea typeface="UD デジタル 教科書体 NK-R" panose="02020400000000000000" pitchFamily="18" charset="-128"/>
              </a:rPr>
              <a:t>吸引式</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トリートメント</a:t>
            </a:r>
            <a:r>
              <a:rPr lang="ja-JP" altLang="en-US" sz="2400" spc="200" dirty="0">
                <a:latin typeface="UD デジタル 教科書体 NK-R" panose="02020400000000000000" pitchFamily="18" charset="-128"/>
                <a:ea typeface="UD デジタル 教科書体 NK-R" panose="02020400000000000000" pitchFamily="18" charset="-128"/>
              </a:rPr>
              <a:t>は、美</a:t>
            </a:r>
            <a:r>
              <a:rPr lang="ja-JP" altLang="en-US" sz="2400" dirty="0">
                <a:latin typeface="UD デジタル 教科書体 NK-R" panose="02020400000000000000" pitchFamily="18" charset="-128"/>
                <a:ea typeface="UD デジタル 教科書体 NK-R" panose="02020400000000000000" pitchFamily="18" charset="-128"/>
              </a:rPr>
              <a:t>し</a:t>
            </a:r>
            <a:r>
              <a:rPr lang="ja-JP" altLang="en-US" sz="2400" spc="200" dirty="0">
                <a:latin typeface="UD デジタル 教科書体 NK-R" panose="02020400000000000000" pitchFamily="18" charset="-128"/>
                <a:ea typeface="UD デジタル 教科書体 NK-R" panose="02020400000000000000" pitchFamily="18" charset="-128"/>
              </a:rPr>
              <a:t>さや若さ、メリハリのあるボディラインへの希望を叶えるために、満</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a:t>
            </a:r>
            <a:r>
              <a:rPr lang="ja-JP" altLang="en-US" sz="2400" spc="200" dirty="0">
                <a:latin typeface="UD デジタル 教科書体 NK-R" panose="02020400000000000000" pitchFamily="18" charset="-128"/>
                <a:ea typeface="UD デジタル 教科書体 NK-R" panose="02020400000000000000" pitchFamily="18" charset="-128"/>
              </a:rPr>
              <a:t>度</a:t>
            </a:r>
            <a:r>
              <a:rPr lang="ja-JP" altLang="en-US" sz="2400" dirty="0">
                <a:latin typeface="UD デジタル 教科書体 NK-R" panose="02020400000000000000" pitchFamily="18" charset="-128"/>
                <a:ea typeface="UD デジタル 教科書体 NK-R" panose="02020400000000000000" pitchFamily="18" charset="-128"/>
              </a:rPr>
              <a:t>の</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a:t>
            </a:r>
            <a:r>
              <a:rPr lang="ja-JP" altLang="en-US" sz="2400" spc="200" dirty="0">
                <a:latin typeface="UD デジタル 教科書体 NK-R" panose="02020400000000000000" pitchFamily="18" charset="-128"/>
                <a:ea typeface="UD デジタル 教科書体 NK-R" panose="02020400000000000000" pitchFamily="18" charset="-128"/>
              </a:rPr>
              <a:t>い美的体験</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を</a:t>
            </a:r>
            <a:r>
              <a:rPr lang="ja-JP" altLang="en-US" sz="2400" spc="200" dirty="0">
                <a:latin typeface="UD デジタル 教科書体 NK-R" panose="02020400000000000000" pitchFamily="18" charset="-128"/>
                <a:ea typeface="UD デジタル 教科書体 NK-R" panose="02020400000000000000" pitchFamily="18" charset="-128"/>
              </a:rPr>
              <a:t>提供する機器として開発</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a:t>
            </a:r>
            <a:r>
              <a:rPr lang="ja-JP" altLang="en-US" sz="2400" spc="200" dirty="0">
                <a:latin typeface="UD デジタル 教科書体 NK-R" panose="02020400000000000000" pitchFamily="18" charset="-128"/>
                <a:ea typeface="UD デジタル 教科書体 NK-R" panose="02020400000000000000" pitchFamily="18" charset="-128"/>
              </a:rPr>
              <a:t>製造されました</a:t>
            </a:r>
            <a:r>
              <a:rPr lang="ja-JP" altLang="en-US" sz="2400" dirty="0">
                <a:latin typeface="UD デジタル 教科書体 NK-R" panose="02020400000000000000" pitchFamily="18" charset="-128"/>
                <a:ea typeface="UD デジタル 教科書体 NK-R" panose="02020400000000000000" pitchFamily="18" charset="-128"/>
              </a:rPr>
              <a:t>。 </a:t>
            </a:r>
            <a:r>
              <a:rPr lang="ja-JP" altLang="en-US" sz="2400" spc="5" dirty="0">
                <a:latin typeface="UD デジタル 教科書体 NK-R" panose="02020400000000000000" pitchFamily="18" charset="-128"/>
                <a:ea typeface="UD デジタル 教科書体 NK-R" panose="02020400000000000000" pitchFamily="18" charset="-128"/>
              </a:rPr>
              <a:t> </a:t>
            </a:r>
            <a:r>
              <a:rPr lang="ja-JP" altLang="en-US" sz="2400" spc="200" dirty="0">
                <a:latin typeface="UD デジタル 教科書体 NK-R" panose="02020400000000000000" pitchFamily="18" charset="-128"/>
                <a:ea typeface="UD デジタル 教科書体 NK-R" panose="02020400000000000000" pitchFamily="18" charset="-128"/>
              </a:rPr>
              <a:t>時代と共に</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a:t>
            </a:r>
            <a:r>
              <a:rPr lang="ja-JP" altLang="en-US" sz="2400" spc="200" dirty="0">
                <a:latin typeface="UD デジタル 教科書体 NK-R" panose="02020400000000000000" pitchFamily="18" charset="-128"/>
                <a:ea typeface="UD デジタル 教科書体 NK-R" panose="02020400000000000000" pitchFamily="18" charset="-128"/>
              </a:rPr>
              <a:t>新的な</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アップデートを⾏</a:t>
            </a:r>
            <a:r>
              <a:rPr lang="ja-JP" altLang="en-US" sz="2400" spc="200" dirty="0">
                <a:latin typeface="UD デジタル 教科書体 NK-R" panose="02020400000000000000" pitchFamily="18" charset="-128"/>
                <a:ea typeface="UD デジタル 教科書体 NK-R" panose="02020400000000000000" pitchFamily="18" charset="-128"/>
              </a:rPr>
              <a:t>い、製品は進化</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を</a:t>
            </a:r>
            <a:r>
              <a:rPr lang="ja-JP" altLang="en-US" sz="2400" dirty="0">
                <a:latin typeface="UD デジタル 教科書体 NK-R" panose="02020400000000000000" pitchFamily="18" charset="-128"/>
                <a:ea typeface="UD デジタル 教科書体 NK-R" panose="02020400000000000000" pitchFamily="18" charset="-128"/>
              </a:rPr>
              <a:t>遂</a:t>
            </a:r>
            <a:r>
              <a:rPr lang="ja-JP" altLang="en-US" sz="2400" spc="200" dirty="0">
                <a:latin typeface="UD デジタル 教科書体 NK-R" panose="02020400000000000000" pitchFamily="18" charset="-128"/>
                <a:ea typeface="UD デジタル 教科書体 NK-R" panose="02020400000000000000" pitchFamily="18" charset="-128"/>
              </a:rPr>
              <a:t>げ、さらに便利になり、美的体験もこれまで以上に素晴ら</a:t>
            </a:r>
            <a:r>
              <a:rPr lang="ja-JP" altLang="en-US" sz="2400" dirty="0">
                <a:latin typeface="UD デジタル 教科書体 NK-R" panose="02020400000000000000" pitchFamily="18" charset="-128"/>
                <a:ea typeface="UD デジタル 教科書体 NK-R" panose="02020400000000000000" pitchFamily="18" charset="-128"/>
              </a:rPr>
              <a:t>し</a:t>
            </a:r>
            <a:r>
              <a:rPr lang="ja-JP" altLang="en-US" sz="2400" spc="200" dirty="0">
                <a:latin typeface="UD デジタル 教科書体 NK-R" panose="02020400000000000000" pitchFamily="18" charset="-128"/>
                <a:ea typeface="UD デジタル 教科書体 NK-R" panose="02020400000000000000" pitchFamily="18" charset="-128"/>
              </a:rPr>
              <a:t>いものになっています。</a:t>
            </a:r>
            <a:r>
              <a:rPr lang="ja-JP" altLang="en-US" sz="2400" dirty="0">
                <a:latin typeface="UD デジタル 教科書体 NK-R" panose="02020400000000000000" pitchFamily="18" charset="-128"/>
                <a:ea typeface="UD デジタル 教科書体 NK-R" panose="02020400000000000000" pitchFamily="18" charset="-128"/>
                <a:cs typeface="Microsoft JhengHei"/>
              </a:rPr>
              <a:t>ス</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キンエキスパート</a:t>
            </a:r>
            <a:r>
              <a:rPr lang="ja-JP" altLang="en-US" sz="2400" spc="200" dirty="0">
                <a:latin typeface="UD デジタル 教科書体 NK-R" panose="02020400000000000000" pitchFamily="18" charset="-128"/>
                <a:ea typeface="UD デジタル 教科書体 NK-R" panose="02020400000000000000" pitchFamily="18" charset="-128"/>
              </a:rPr>
              <a:t>で、内外の美しさ</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を</a:t>
            </a:r>
            <a:r>
              <a:rPr lang="ja-JP" altLang="en-US" sz="2400" spc="200" dirty="0">
                <a:latin typeface="UD デジタル 教科書体 NK-R" panose="02020400000000000000" pitchFamily="18" charset="-128"/>
                <a:ea typeface="UD デジタル 教科書体 NK-R" panose="02020400000000000000" pitchFamily="18" charset="-128"/>
              </a:rPr>
              <a:t>発</a:t>
            </a:r>
            <a:r>
              <a:rPr lang="ja-JP" altLang="en-US" sz="2400" spc="200" dirty="0">
                <a:latin typeface="UD デジタル 教科書体 NK-R" panose="02020400000000000000" pitchFamily="18" charset="-128"/>
                <a:ea typeface="UD デジタル 教科書体 NK-R" panose="02020400000000000000" pitchFamily="18" charset="-128"/>
                <a:cs typeface="Microsoft JhengHei"/>
              </a:rPr>
              <a:t>⾒</a:t>
            </a:r>
            <a:r>
              <a:rPr lang="ja-JP" altLang="en-US" sz="2400" spc="200" dirty="0">
                <a:latin typeface="UD デジタル 教科書体 NK-R" panose="02020400000000000000" pitchFamily="18" charset="-128"/>
                <a:ea typeface="UD デジタル 教科書体 NK-R" panose="02020400000000000000" pitchFamily="18" charset="-128"/>
              </a:rPr>
              <a:t>してください</a:t>
            </a:r>
            <a:r>
              <a:rPr lang="ja-JP" altLang="en-US" sz="2400" dirty="0">
                <a:latin typeface="UD デジタル 教科書体 NK-R" panose="02020400000000000000" pitchFamily="18" charset="-128"/>
                <a:ea typeface="UD デジタル 教科書体 NK-R" panose="02020400000000000000" pitchFamily="18" charset="-128"/>
              </a:rPr>
              <a:t>。</a:t>
            </a:r>
            <a:endParaRPr kumimoji="0" lang="en-US" altLang="ja-JP" sz="2400" kern="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icrosoft JhengHei"/>
            </a:endParaRPr>
          </a:p>
        </p:txBody>
      </p:sp>
      <p:sp>
        <p:nvSpPr>
          <p:cNvPr id="10" name="object 16">
            <a:extLst>
              <a:ext uri="{FF2B5EF4-FFF2-40B4-BE49-F238E27FC236}">
                <a16:creationId xmlns:a16="http://schemas.microsoft.com/office/drawing/2014/main" id="{82C4CA79-EFC6-1826-6BE5-E482684FEA2C}"/>
              </a:ext>
            </a:extLst>
          </p:cNvPr>
          <p:cNvSpPr txBox="1">
            <a:spLocks/>
          </p:cNvSpPr>
          <p:nvPr/>
        </p:nvSpPr>
        <p:spPr>
          <a:xfrm>
            <a:off x="8227720" y="5731456"/>
            <a:ext cx="6324600" cy="259045"/>
          </a:xfrm>
          <a:prstGeom prst="rect">
            <a:avLst/>
          </a:prstGeom>
          <a:ln>
            <a:noFill/>
          </a:ln>
        </p:spPr>
        <p:txBody>
          <a:bodyPr vert="horz" wrap="square" lIns="0" tIns="12700" rIns="0" bIns="0" rtlCol="0">
            <a:spAutoFit/>
          </a:bodyPr>
          <a:lstStyle>
            <a:lvl1pPr>
              <a:defRPr sz="2700" b="0" i="0">
                <a:solidFill>
                  <a:srgbClr val="414141"/>
                </a:solidFill>
                <a:latin typeface="SimSun"/>
                <a:ea typeface="+mj-ea"/>
                <a:cs typeface="SimSun"/>
              </a:defRPr>
            </a:lvl1pPr>
          </a:lstStyle>
          <a:p>
            <a:pPr marL="12700">
              <a:spcBef>
                <a:spcPts val="100"/>
              </a:spcBef>
            </a:pPr>
            <a:r>
              <a:rPr kumimoji="0" lang="en-US" altLang="ja-JP" sz="1600" kern="0" spc="-10" dirty="0">
                <a:latin typeface="UD デジタル 教科書体 NK-R" panose="02020400000000000000" pitchFamily="18" charset="-128"/>
                <a:ea typeface="UD デジタル 教科書体 NK-R" panose="02020400000000000000" pitchFamily="18" charset="-128"/>
              </a:rPr>
              <a:t>※</a:t>
            </a:r>
            <a:r>
              <a:rPr kumimoji="0" lang="ja-JP" altLang="en-US" sz="1600" kern="0" spc="-10" dirty="0">
                <a:latin typeface="UD デジタル 教科書体 NK-R" panose="02020400000000000000" pitchFamily="18" charset="-128"/>
                <a:ea typeface="UD デジタル 教科書体 NK-R" panose="02020400000000000000" pitchFamily="18" charset="-128"/>
              </a:rPr>
              <a:t>　恒常性　生物の内部環境を一定の状態に保ち続けようとする性質</a:t>
            </a:r>
            <a:endParaRPr kumimoji="0" lang="ja-JP" altLang="en-US" sz="1600" kern="0" dirty="0">
              <a:latin typeface="UD デジタル 教科書体 NK-R" panose="02020400000000000000" pitchFamily="18" charset="-128"/>
              <a:ea typeface="UD デジタル 教科書体 NK-R" panose="02020400000000000000" pitchFamily="18" charset="-128"/>
            </a:endParaRPr>
          </a:p>
        </p:txBody>
      </p:sp>
      <p:pic>
        <p:nvPicPr>
          <p:cNvPr id="7" name="図 6" descr="黒い背景に白い文字がある&#10;&#10;低い精度で自動的に生成された説明">
            <a:extLst>
              <a:ext uri="{FF2B5EF4-FFF2-40B4-BE49-F238E27FC236}">
                <a16:creationId xmlns:a16="http://schemas.microsoft.com/office/drawing/2014/main" id="{AF3D9676-3D92-0649-EAE7-0B8D3707F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2968" y="304872"/>
            <a:ext cx="2924583" cy="709712"/>
          </a:xfrm>
          <a:prstGeom prst="rect">
            <a:avLst/>
          </a:prstGeom>
        </p:spPr>
      </p:pic>
    </p:spTree>
    <p:extLst>
      <p:ext uri="{BB962C8B-B14F-4D97-AF65-F5344CB8AC3E}">
        <p14:creationId xmlns:p14="http://schemas.microsoft.com/office/powerpoint/2010/main" val="115354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12458" y="3070538"/>
            <a:ext cx="7096169" cy="6811896"/>
          </a:xfrm>
          <a:custGeom>
            <a:avLst/>
            <a:gdLst/>
            <a:ahLst/>
            <a:cxnLst/>
            <a:rect l="l" t="t" r="r" b="b"/>
            <a:pathLst>
              <a:path w="7597775" h="4879340">
                <a:moveTo>
                  <a:pt x="7197489" y="4878939"/>
                </a:moveTo>
                <a:lnTo>
                  <a:pt x="400042" y="4878939"/>
                </a:lnTo>
                <a:lnTo>
                  <a:pt x="347465" y="4875470"/>
                </a:lnTo>
                <a:lnTo>
                  <a:pt x="296227" y="4865234"/>
                </a:lnTo>
                <a:lnTo>
                  <a:pt x="246957" y="4848488"/>
                </a:lnTo>
                <a:lnTo>
                  <a:pt x="200276" y="4825489"/>
                </a:lnTo>
                <a:lnTo>
                  <a:pt x="156807" y="4796497"/>
                </a:lnTo>
                <a:lnTo>
                  <a:pt x="117171" y="4761767"/>
                </a:lnTo>
                <a:lnTo>
                  <a:pt x="82442" y="4722132"/>
                </a:lnTo>
                <a:lnTo>
                  <a:pt x="53450" y="4678663"/>
                </a:lnTo>
                <a:lnTo>
                  <a:pt x="30451" y="4631982"/>
                </a:lnTo>
                <a:lnTo>
                  <a:pt x="13705" y="4582712"/>
                </a:lnTo>
                <a:lnTo>
                  <a:pt x="3469" y="4531474"/>
                </a:lnTo>
                <a:lnTo>
                  <a:pt x="0" y="4478890"/>
                </a:lnTo>
                <a:lnTo>
                  <a:pt x="0" y="400049"/>
                </a:lnTo>
                <a:lnTo>
                  <a:pt x="3469" y="347465"/>
                </a:lnTo>
                <a:lnTo>
                  <a:pt x="13705" y="296227"/>
                </a:lnTo>
                <a:lnTo>
                  <a:pt x="30451" y="246957"/>
                </a:lnTo>
                <a:lnTo>
                  <a:pt x="53450" y="200276"/>
                </a:lnTo>
                <a:lnTo>
                  <a:pt x="82442" y="156807"/>
                </a:lnTo>
                <a:lnTo>
                  <a:pt x="117171" y="117171"/>
                </a:lnTo>
                <a:lnTo>
                  <a:pt x="156807" y="82442"/>
                </a:lnTo>
                <a:lnTo>
                  <a:pt x="200276" y="53450"/>
                </a:lnTo>
                <a:lnTo>
                  <a:pt x="246957" y="30452"/>
                </a:lnTo>
                <a:lnTo>
                  <a:pt x="296227" y="13705"/>
                </a:lnTo>
                <a:lnTo>
                  <a:pt x="347465" y="3469"/>
                </a:lnTo>
                <a:lnTo>
                  <a:pt x="400049" y="0"/>
                </a:lnTo>
                <a:lnTo>
                  <a:pt x="7197481" y="0"/>
                </a:lnTo>
                <a:lnTo>
                  <a:pt x="7250065" y="3469"/>
                </a:lnTo>
                <a:lnTo>
                  <a:pt x="7301303" y="13705"/>
                </a:lnTo>
                <a:lnTo>
                  <a:pt x="7350573" y="30452"/>
                </a:lnTo>
                <a:lnTo>
                  <a:pt x="7397254" y="53450"/>
                </a:lnTo>
                <a:lnTo>
                  <a:pt x="7440723" y="82442"/>
                </a:lnTo>
                <a:lnTo>
                  <a:pt x="7480359" y="117171"/>
                </a:lnTo>
                <a:lnTo>
                  <a:pt x="7515088" y="156807"/>
                </a:lnTo>
                <a:lnTo>
                  <a:pt x="7544081" y="200276"/>
                </a:lnTo>
                <a:lnTo>
                  <a:pt x="7567079" y="246957"/>
                </a:lnTo>
                <a:lnTo>
                  <a:pt x="7583825" y="296227"/>
                </a:lnTo>
                <a:lnTo>
                  <a:pt x="7594062" y="347465"/>
                </a:lnTo>
                <a:lnTo>
                  <a:pt x="7597531" y="400049"/>
                </a:lnTo>
                <a:lnTo>
                  <a:pt x="7597531" y="4478890"/>
                </a:lnTo>
                <a:lnTo>
                  <a:pt x="7594062" y="4531474"/>
                </a:lnTo>
                <a:lnTo>
                  <a:pt x="7583825" y="4582712"/>
                </a:lnTo>
                <a:lnTo>
                  <a:pt x="7567079" y="4631982"/>
                </a:lnTo>
                <a:lnTo>
                  <a:pt x="7544081" y="4678663"/>
                </a:lnTo>
                <a:lnTo>
                  <a:pt x="7515088" y="4722132"/>
                </a:lnTo>
                <a:lnTo>
                  <a:pt x="7480359" y="4761767"/>
                </a:lnTo>
                <a:lnTo>
                  <a:pt x="7440723" y="4796497"/>
                </a:lnTo>
                <a:lnTo>
                  <a:pt x="7397254" y="4825489"/>
                </a:lnTo>
                <a:lnTo>
                  <a:pt x="7350573" y="4848488"/>
                </a:lnTo>
                <a:lnTo>
                  <a:pt x="7301303" y="4865234"/>
                </a:lnTo>
                <a:lnTo>
                  <a:pt x="7250065" y="4875470"/>
                </a:lnTo>
                <a:lnTo>
                  <a:pt x="7197489" y="4878939"/>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endParaRPr/>
          </a:p>
        </p:txBody>
      </p:sp>
      <p:pic>
        <p:nvPicPr>
          <p:cNvPr id="4" name="object 4"/>
          <p:cNvPicPr/>
          <p:nvPr/>
        </p:nvPicPr>
        <p:blipFill>
          <a:blip r:embed="rId2" cstate="print"/>
          <a:stretch>
            <a:fillRect/>
          </a:stretch>
        </p:blipFill>
        <p:spPr>
          <a:xfrm rot="20307423">
            <a:off x="1201263" y="1092219"/>
            <a:ext cx="3333750" cy="2519249"/>
          </a:xfrm>
          <a:prstGeom prst="rect">
            <a:avLst/>
          </a:prstGeom>
        </p:spPr>
      </p:pic>
      <p:sp>
        <p:nvSpPr>
          <p:cNvPr id="5" name="object 5"/>
          <p:cNvSpPr txBox="1"/>
          <p:nvPr/>
        </p:nvSpPr>
        <p:spPr>
          <a:xfrm>
            <a:off x="1112239" y="3380295"/>
            <a:ext cx="6431561" cy="2634632"/>
          </a:xfrm>
          <a:prstGeom prst="rect">
            <a:avLst/>
          </a:prstGeom>
        </p:spPr>
        <p:txBody>
          <a:bodyPr vert="horz" wrap="square" lIns="0" tIns="145415" rIns="0" bIns="0" rtlCol="0">
            <a:spAutoFit/>
          </a:bodyPr>
          <a:lstStyle/>
          <a:p>
            <a:pPr marL="12700">
              <a:lnSpc>
                <a:spcPct val="100000"/>
              </a:lnSpc>
              <a:spcBef>
                <a:spcPts val="1145"/>
              </a:spcBef>
            </a:pPr>
            <a:r>
              <a:rPr sz="20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リンパの働き</a:t>
            </a:r>
            <a:r>
              <a:rPr sz="2050" spc="25" dirty="0">
                <a:solidFill>
                  <a:srgbClr val="414141"/>
                </a:solidFill>
                <a:latin typeface="UD デジタル 教科書体 NK-R" panose="02020400000000000000" pitchFamily="18" charset="-128"/>
                <a:ea typeface="UD デジタル 教科書体 NK-R" panose="02020400000000000000" pitchFamily="18" charset="-128"/>
                <a:cs typeface="SimSun"/>
              </a:rPr>
              <a:t>：</a:t>
            </a:r>
            <a:endParaRPr sz="2050" dirty="0">
              <a:latin typeface="UD デジタル 教科書体 NK-R" panose="02020400000000000000" pitchFamily="18" charset="-128"/>
              <a:ea typeface="UD デジタル 教科書体 NK-R" panose="02020400000000000000" pitchFamily="18" charset="-128"/>
              <a:cs typeface="SimSun"/>
            </a:endParaRPr>
          </a:p>
          <a:p>
            <a:pPr marL="12700" marR="5080">
              <a:lnSpc>
                <a:spcPct val="121700"/>
              </a:lnSpc>
              <a:spcBef>
                <a:spcPts val="445"/>
              </a:spcBef>
            </a:pP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リンパの働きは異物が体</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内</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に</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らないようにする【</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免</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疫</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機</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能】と</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廃物を運ぶ【排泄機能】があります。リンパ管</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は</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管と同様</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全⾝</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に網</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状に張り巡らされており、その</a:t>
            </a:r>
            <a:r>
              <a:rPr sz="190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間</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にはフィルターの役割をする</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関⾨</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の</a:t>
            </a:r>
            <a:r>
              <a:rPr lang="ja-JP" altLang="en-US"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“リ</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ンパ節</a:t>
            </a:r>
            <a:r>
              <a:rPr sz="1900" spc="-395" dirty="0" err="1">
                <a:solidFill>
                  <a:srgbClr val="66666E"/>
                </a:solidFill>
                <a:latin typeface="UD デジタル 教科書体 NK-R" panose="02020400000000000000" pitchFamily="18" charset="-128"/>
                <a:ea typeface="UD デジタル 教科書体 NK-R" panose="02020400000000000000" pitchFamily="18" charset="-128"/>
                <a:cs typeface="Cascadia Code"/>
              </a:rPr>
              <a:t>”</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があ</a:t>
            </a:r>
            <a:r>
              <a:rPr lang="ja-JP" altLang="en-US"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り</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体</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内</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に進</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した細菌や異物を</a:t>
            </a:r>
            <a:r>
              <a:rPr lang="ja-JP" altLang="en-US"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くい止める</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役割をしてい</a:t>
            </a:r>
            <a:r>
              <a:rPr sz="1900" dirty="0" err="1">
                <a:solidFill>
                  <a:srgbClr val="66666E"/>
                </a:solidFill>
                <a:latin typeface="UD デジタル 教科書体 NK-R" panose="02020400000000000000" pitchFamily="18" charset="-128"/>
                <a:ea typeface="UD デジタル 教科書体 NK-R" panose="02020400000000000000" pitchFamily="18" charset="-128"/>
                <a:cs typeface="SimSun"/>
              </a:rPr>
              <a:t>ま</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す。透明な液体で</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ではポンプ作</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がないので流れが</a:t>
            </a:r>
            <a:r>
              <a:rPr sz="1900" dirty="0" err="1">
                <a:solidFill>
                  <a:srgbClr val="66666E"/>
                </a:solidFill>
                <a:latin typeface="UD デジタル 教科書体 NK-R" panose="02020400000000000000" pitchFamily="18" charset="-128"/>
                <a:ea typeface="UD デジタル 教科書体 NK-R" panose="02020400000000000000" pitchFamily="18" charset="-128"/>
                <a:cs typeface="SimSun"/>
              </a:rPr>
              <a:t>と</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ても遅く、滞りやすいとされています</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900" dirty="0">
              <a:latin typeface="UD デジタル 教科書体 NK-R" panose="02020400000000000000" pitchFamily="18" charset="-128"/>
              <a:ea typeface="UD デジタル 教科書体 NK-R" panose="02020400000000000000" pitchFamily="18" charset="-128"/>
              <a:cs typeface="SimSun"/>
            </a:endParaRPr>
          </a:p>
        </p:txBody>
      </p:sp>
      <p:sp>
        <p:nvSpPr>
          <p:cNvPr id="6" name="object 6"/>
          <p:cNvSpPr txBox="1"/>
          <p:nvPr/>
        </p:nvSpPr>
        <p:spPr>
          <a:xfrm>
            <a:off x="1112239" y="6212888"/>
            <a:ext cx="6297930" cy="1503045"/>
          </a:xfrm>
          <a:prstGeom prst="rect">
            <a:avLst/>
          </a:prstGeom>
        </p:spPr>
        <p:txBody>
          <a:bodyPr vert="horz" wrap="square" lIns="0" tIns="102870" rIns="0" bIns="0" rtlCol="0">
            <a:spAutoFit/>
          </a:bodyPr>
          <a:lstStyle/>
          <a:p>
            <a:pPr marL="12700">
              <a:lnSpc>
                <a:spcPct val="100000"/>
              </a:lnSpc>
              <a:spcBef>
                <a:spcPts val="810"/>
              </a:spcBef>
            </a:pPr>
            <a:r>
              <a:rPr sz="20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からだへの作</a:t>
            </a:r>
            <a:r>
              <a:rPr sz="2050" spc="15"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sz="2050" spc="25" dirty="0">
                <a:solidFill>
                  <a:srgbClr val="414141"/>
                </a:solidFill>
                <a:latin typeface="UD デジタル 教科書体 NK-R" panose="02020400000000000000" pitchFamily="18" charset="-128"/>
                <a:ea typeface="UD デジタル 教科書体 NK-R" panose="02020400000000000000" pitchFamily="18" charset="-128"/>
                <a:cs typeface="SimSun"/>
              </a:rPr>
              <a:t>：</a:t>
            </a:r>
            <a:endParaRPr sz="2050" dirty="0">
              <a:latin typeface="UD デジタル 教科書体 NK-R" panose="02020400000000000000" pitchFamily="18" charset="-128"/>
              <a:ea typeface="UD デジタル 教科書体 NK-R" panose="02020400000000000000" pitchFamily="18" charset="-128"/>
              <a:cs typeface="SimSun"/>
            </a:endParaRPr>
          </a:p>
          <a:p>
            <a:pPr marL="12700" marR="5080" algn="just">
              <a:lnSpc>
                <a:spcPct val="121700"/>
              </a:lnSpc>
              <a:spcBef>
                <a:spcPts val="135"/>
              </a:spcBef>
            </a:pP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リンパの</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循</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環を良</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好</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に整えることは体</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内</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の</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毒</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素となる</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dirty="0" err="1">
                <a:solidFill>
                  <a:srgbClr val="66666E"/>
                </a:solidFill>
                <a:latin typeface="UD デジタル 教科書体 NK-R" panose="02020400000000000000" pitchFamily="18" charset="-128"/>
                <a:ea typeface="UD デジタル 教科書体 NK-R" panose="02020400000000000000" pitchFamily="18" charset="-128"/>
                <a:cs typeface="SimSun"/>
              </a:rPr>
              <a:t>廃</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物を取り除き、余分な</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分が要因である浮腫を</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軽</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減し</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r>
              <a:rPr lang="ja-JP" altLang="en-US"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体の</a:t>
            </a:r>
            <a:r>
              <a:rPr sz="19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健康を整えるための基本です</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900" dirty="0">
              <a:latin typeface="UD デジタル 教科書体 NK-R" panose="02020400000000000000" pitchFamily="18" charset="-128"/>
              <a:ea typeface="UD デジタル 教科書体 NK-R" panose="02020400000000000000" pitchFamily="18" charset="-128"/>
              <a:cs typeface="SimSun"/>
            </a:endParaRPr>
          </a:p>
        </p:txBody>
      </p:sp>
      <p:sp>
        <p:nvSpPr>
          <p:cNvPr id="9" name="object 9"/>
          <p:cNvSpPr/>
          <p:nvPr/>
        </p:nvSpPr>
        <p:spPr>
          <a:xfrm>
            <a:off x="10253330" y="3133626"/>
            <a:ext cx="7084174" cy="6748808"/>
          </a:xfrm>
          <a:custGeom>
            <a:avLst/>
            <a:gdLst/>
            <a:ahLst/>
            <a:cxnLst/>
            <a:rect l="l" t="t" r="r" b="b"/>
            <a:pathLst>
              <a:path w="7592059" h="4996180">
                <a:moveTo>
                  <a:pt x="7197494" y="4996028"/>
                </a:moveTo>
                <a:lnTo>
                  <a:pt x="400037" y="4996028"/>
                </a:lnTo>
                <a:lnTo>
                  <a:pt x="347465" y="4992559"/>
                </a:lnTo>
                <a:lnTo>
                  <a:pt x="296227" y="4982323"/>
                </a:lnTo>
                <a:lnTo>
                  <a:pt x="246957" y="4965577"/>
                </a:lnTo>
                <a:lnTo>
                  <a:pt x="200276" y="4942578"/>
                </a:lnTo>
                <a:lnTo>
                  <a:pt x="156807" y="4913586"/>
                </a:lnTo>
                <a:lnTo>
                  <a:pt x="117171" y="4878856"/>
                </a:lnTo>
                <a:lnTo>
                  <a:pt x="82442" y="4839220"/>
                </a:lnTo>
                <a:lnTo>
                  <a:pt x="53449" y="4795751"/>
                </a:lnTo>
                <a:lnTo>
                  <a:pt x="30451" y="4749071"/>
                </a:lnTo>
                <a:lnTo>
                  <a:pt x="13705" y="4699801"/>
                </a:lnTo>
                <a:lnTo>
                  <a:pt x="3469" y="4648563"/>
                </a:lnTo>
                <a:lnTo>
                  <a:pt x="0" y="4595979"/>
                </a:lnTo>
                <a:lnTo>
                  <a:pt x="0" y="400049"/>
                </a:lnTo>
                <a:lnTo>
                  <a:pt x="3469" y="347465"/>
                </a:lnTo>
                <a:lnTo>
                  <a:pt x="13705" y="296227"/>
                </a:lnTo>
                <a:lnTo>
                  <a:pt x="30451" y="246957"/>
                </a:lnTo>
                <a:lnTo>
                  <a:pt x="53449" y="200276"/>
                </a:lnTo>
                <a:lnTo>
                  <a:pt x="82442" y="156807"/>
                </a:lnTo>
                <a:lnTo>
                  <a:pt x="117171" y="117172"/>
                </a:lnTo>
                <a:lnTo>
                  <a:pt x="156807" y="82442"/>
                </a:lnTo>
                <a:lnTo>
                  <a:pt x="200276" y="53450"/>
                </a:lnTo>
                <a:lnTo>
                  <a:pt x="246957" y="30452"/>
                </a:lnTo>
                <a:lnTo>
                  <a:pt x="296227" y="13705"/>
                </a:lnTo>
                <a:lnTo>
                  <a:pt x="347465" y="3469"/>
                </a:lnTo>
                <a:lnTo>
                  <a:pt x="400049" y="0"/>
                </a:lnTo>
                <a:lnTo>
                  <a:pt x="7197481" y="0"/>
                </a:lnTo>
                <a:lnTo>
                  <a:pt x="7250065" y="3469"/>
                </a:lnTo>
                <a:lnTo>
                  <a:pt x="7301303" y="13705"/>
                </a:lnTo>
                <a:lnTo>
                  <a:pt x="7350574" y="30452"/>
                </a:lnTo>
                <a:lnTo>
                  <a:pt x="7397254" y="53450"/>
                </a:lnTo>
                <a:lnTo>
                  <a:pt x="7440723" y="82442"/>
                </a:lnTo>
                <a:lnTo>
                  <a:pt x="7480359" y="117172"/>
                </a:lnTo>
                <a:lnTo>
                  <a:pt x="7515089" y="156807"/>
                </a:lnTo>
                <a:lnTo>
                  <a:pt x="7544081" y="200276"/>
                </a:lnTo>
                <a:lnTo>
                  <a:pt x="7567079" y="246957"/>
                </a:lnTo>
                <a:lnTo>
                  <a:pt x="7583825" y="296227"/>
                </a:lnTo>
                <a:lnTo>
                  <a:pt x="7591621" y="335245"/>
                </a:lnTo>
                <a:lnTo>
                  <a:pt x="7591621" y="4660783"/>
                </a:lnTo>
                <a:lnTo>
                  <a:pt x="7583825" y="4699801"/>
                </a:lnTo>
                <a:lnTo>
                  <a:pt x="7567079" y="4749071"/>
                </a:lnTo>
                <a:lnTo>
                  <a:pt x="7544081" y="4795751"/>
                </a:lnTo>
                <a:lnTo>
                  <a:pt x="7515089" y="4839220"/>
                </a:lnTo>
                <a:lnTo>
                  <a:pt x="7480359" y="4878856"/>
                </a:lnTo>
                <a:lnTo>
                  <a:pt x="7440723" y="4913586"/>
                </a:lnTo>
                <a:lnTo>
                  <a:pt x="7397254" y="4942578"/>
                </a:lnTo>
                <a:lnTo>
                  <a:pt x="7350574" y="4965577"/>
                </a:lnTo>
                <a:lnTo>
                  <a:pt x="7301303" y="4982323"/>
                </a:lnTo>
                <a:lnTo>
                  <a:pt x="7250065" y="4992559"/>
                </a:lnTo>
                <a:lnTo>
                  <a:pt x="7197494" y="4996028"/>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endParaRPr/>
          </a:p>
        </p:txBody>
      </p:sp>
      <p:sp>
        <p:nvSpPr>
          <p:cNvPr id="10" name="object 10"/>
          <p:cNvSpPr txBox="1"/>
          <p:nvPr/>
        </p:nvSpPr>
        <p:spPr>
          <a:xfrm>
            <a:off x="10652738" y="5601542"/>
            <a:ext cx="6297930" cy="1617980"/>
          </a:xfrm>
          <a:prstGeom prst="rect">
            <a:avLst/>
          </a:prstGeom>
        </p:spPr>
        <p:txBody>
          <a:bodyPr vert="horz" wrap="square" lIns="0" tIns="163195" rIns="0" bIns="0" rtlCol="0">
            <a:spAutoFit/>
          </a:bodyPr>
          <a:lstStyle/>
          <a:p>
            <a:pPr marL="12700">
              <a:lnSpc>
                <a:spcPct val="100000"/>
              </a:lnSpc>
              <a:spcBef>
                <a:spcPts val="1285"/>
              </a:spcBef>
            </a:pPr>
            <a:r>
              <a:rPr sz="20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からだへの作</a:t>
            </a:r>
            <a:r>
              <a:rPr sz="2050" spc="15"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sz="2050" spc="25" dirty="0">
                <a:solidFill>
                  <a:srgbClr val="414141"/>
                </a:solidFill>
                <a:latin typeface="UD デジタル 教科書体 NK-R" panose="02020400000000000000" pitchFamily="18" charset="-128"/>
                <a:ea typeface="UD デジタル 教科書体 NK-R" panose="02020400000000000000" pitchFamily="18" charset="-128"/>
                <a:cs typeface="SimSun"/>
              </a:rPr>
              <a:t>：</a:t>
            </a:r>
            <a:endParaRPr sz="2050" dirty="0">
              <a:latin typeface="UD デジタル 教科書体 NK-R" panose="02020400000000000000" pitchFamily="18" charset="-128"/>
              <a:ea typeface="UD デジタル 教科書体 NK-R" panose="02020400000000000000" pitchFamily="18" charset="-128"/>
              <a:cs typeface="SimSun"/>
            </a:endParaRPr>
          </a:p>
          <a:p>
            <a:pPr marL="12700" marR="5080">
              <a:lnSpc>
                <a:spcPct val="121700"/>
              </a:lnSpc>
              <a:spcBef>
                <a:spcPts val="565"/>
              </a:spcBef>
            </a:pP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液の</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循</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環を良</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好</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に整えることは、体</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内</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への栄</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養</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素の供</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給 </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を保証し、新陳</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代</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謝をを促進し、美容への</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効</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果を最</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限</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に</a:t>
            </a:r>
            <a:endParaRPr sz="1900" dirty="0">
              <a:latin typeface="UD デジタル 教科書体 NK-R" panose="02020400000000000000" pitchFamily="18" charset="-128"/>
              <a:ea typeface="UD デジタル 教科書体 NK-R" panose="02020400000000000000" pitchFamily="18" charset="-128"/>
              <a:cs typeface="SimSun"/>
            </a:endParaRPr>
          </a:p>
          <a:p>
            <a:pPr marL="12700">
              <a:lnSpc>
                <a:spcPct val="100000"/>
              </a:lnSpc>
              <a:spcBef>
                <a:spcPts val="495"/>
              </a:spcBef>
            </a:pP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めるためにも</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常に重要です</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900" dirty="0">
              <a:latin typeface="UD デジタル 教科書体 NK-R" panose="02020400000000000000" pitchFamily="18" charset="-128"/>
              <a:ea typeface="UD デジタル 教科書体 NK-R" panose="02020400000000000000" pitchFamily="18" charset="-128"/>
              <a:cs typeface="SimSun"/>
            </a:endParaRPr>
          </a:p>
        </p:txBody>
      </p:sp>
      <p:sp>
        <p:nvSpPr>
          <p:cNvPr id="11" name="object 11"/>
          <p:cNvSpPr txBox="1"/>
          <p:nvPr/>
        </p:nvSpPr>
        <p:spPr>
          <a:xfrm>
            <a:off x="10660211" y="3312668"/>
            <a:ext cx="6297930" cy="1908150"/>
          </a:xfrm>
          <a:prstGeom prst="rect">
            <a:avLst/>
          </a:prstGeom>
        </p:spPr>
        <p:txBody>
          <a:bodyPr vert="horz" wrap="square" lIns="0" tIns="113664" rIns="0" bIns="0" rtlCol="0">
            <a:spAutoFit/>
          </a:bodyPr>
          <a:lstStyle/>
          <a:p>
            <a:pPr marL="12700">
              <a:lnSpc>
                <a:spcPct val="100000"/>
              </a:lnSpc>
              <a:spcBef>
                <a:spcPts val="894"/>
              </a:spcBef>
            </a:pPr>
            <a:r>
              <a:rPr sz="2050" spc="15"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sz="20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液の働き</a:t>
            </a:r>
            <a:r>
              <a:rPr sz="2050" spc="25" dirty="0">
                <a:solidFill>
                  <a:srgbClr val="414141"/>
                </a:solidFill>
                <a:latin typeface="UD デジタル 教科書体 NK-R" panose="02020400000000000000" pitchFamily="18" charset="-128"/>
                <a:ea typeface="UD デジタル 教科書体 NK-R" panose="02020400000000000000" pitchFamily="18" charset="-128"/>
                <a:cs typeface="SimSun"/>
              </a:rPr>
              <a:t>：</a:t>
            </a:r>
            <a:endParaRPr sz="2050" dirty="0">
              <a:latin typeface="UD デジタル 教科書体 NK-R" panose="02020400000000000000" pitchFamily="18" charset="-128"/>
              <a:ea typeface="UD デジタル 教科書体 NK-R" panose="02020400000000000000" pitchFamily="18" charset="-128"/>
              <a:cs typeface="SimSun"/>
            </a:endParaRPr>
          </a:p>
          <a:p>
            <a:pPr marL="12700" marR="5080" algn="just">
              <a:lnSpc>
                <a:spcPct val="121700"/>
              </a:lnSpc>
              <a:spcBef>
                <a:spcPts val="215"/>
              </a:spcBef>
            </a:pP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液の働きは体に</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必</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要な栄</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養</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素や酸素、ホルモンを運び</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それと同時に</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酸</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化</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炭素や</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廃物といった</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不</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純物の回収</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さらには体温を</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定に保ち、病原体から守ります</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900" dirty="0">
              <a:latin typeface="UD デジタル 教科書体 NK-R" panose="02020400000000000000" pitchFamily="18" charset="-128"/>
              <a:ea typeface="UD デジタル 教科書体 NK-R" panose="02020400000000000000" pitchFamily="18" charset="-128"/>
              <a:cs typeface="SimSun"/>
            </a:endParaRPr>
          </a:p>
          <a:p>
            <a:pPr marL="12700">
              <a:lnSpc>
                <a:spcPct val="100000"/>
              </a:lnSpc>
              <a:spcBef>
                <a:spcPts val="495"/>
              </a:spcBef>
            </a:pP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い液体で</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⼼臓</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のポンプを使って</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全⾝</a:t>
            </a:r>
            <a:r>
              <a:rPr sz="19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に送り出されます</a:t>
            </a:r>
            <a:r>
              <a:rPr sz="190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900" dirty="0">
              <a:latin typeface="UD デジタル 教科書体 NK-R" panose="02020400000000000000" pitchFamily="18" charset="-128"/>
              <a:ea typeface="UD デジタル 教科書体 NK-R" panose="02020400000000000000" pitchFamily="18" charset="-128"/>
              <a:cs typeface="SimSun"/>
            </a:endParaRPr>
          </a:p>
        </p:txBody>
      </p:sp>
      <p:sp>
        <p:nvSpPr>
          <p:cNvPr id="14" name="object 14"/>
          <p:cNvSpPr/>
          <p:nvPr/>
        </p:nvSpPr>
        <p:spPr>
          <a:xfrm>
            <a:off x="4801011" y="1523904"/>
            <a:ext cx="8085455" cy="1332672"/>
          </a:xfrm>
          <a:custGeom>
            <a:avLst/>
            <a:gdLst/>
            <a:ahLst/>
            <a:cxnLst/>
            <a:rect l="l" t="t" r="r" b="b"/>
            <a:pathLst>
              <a:path w="8085455" h="1590675">
                <a:moveTo>
                  <a:pt x="7827783" y="1590138"/>
                </a:moveTo>
                <a:lnTo>
                  <a:pt x="257170" y="1590138"/>
                </a:lnTo>
                <a:lnTo>
                  <a:pt x="206768" y="1585152"/>
                </a:lnTo>
                <a:lnTo>
                  <a:pt x="158758" y="1570562"/>
                </a:lnTo>
                <a:lnTo>
                  <a:pt x="114494" y="1546930"/>
                </a:lnTo>
                <a:lnTo>
                  <a:pt x="75324" y="1514814"/>
                </a:lnTo>
                <a:lnTo>
                  <a:pt x="43208" y="1475645"/>
                </a:lnTo>
                <a:lnTo>
                  <a:pt x="19576" y="1431380"/>
                </a:lnTo>
                <a:lnTo>
                  <a:pt x="4987" y="1383370"/>
                </a:lnTo>
                <a:lnTo>
                  <a:pt x="0" y="1332964"/>
                </a:lnTo>
                <a:lnTo>
                  <a:pt x="0" y="257175"/>
                </a:lnTo>
                <a:lnTo>
                  <a:pt x="4987" y="206768"/>
                </a:lnTo>
                <a:lnTo>
                  <a:pt x="19576" y="158758"/>
                </a:lnTo>
                <a:lnTo>
                  <a:pt x="43208" y="114494"/>
                </a:lnTo>
                <a:lnTo>
                  <a:pt x="75324" y="75324"/>
                </a:lnTo>
                <a:lnTo>
                  <a:pt x="114494" y="43208"/>
                </a:lnTo>
                <a:lnTo>
                  <a:pt x="158758" y="19576"/>
                </a:lnTo>
                <a:lnTo>
                  <a:pt x="206768" y="4987"/>
                </a:lnTo>
                <a:lnTo>
                  <a:pt x="257175" y="0"/>
                </a:lnTo>
                <a:lnTo>
                  <a:pt x="7827778" y="0"/>
                </a:lnTo>
                <a:lnTo>
                  <a:pt x="7878185" y="4987"/>
                </a:lnTo>
                <a:lnTo>
                  <a:pt x="7926195" y="19576"/>
                </a:lnTo>
                <a:lnTo>
                  <a:pt x="7970459" y="43208"/>
                </a:lnTo>
                <a:lnTo>
                  <a:pt x="8009628" y="75324"/>
                </a:lnTo>
                <a:lnTo>
                  <a:pt x="8041745" y="114494"/>
                </a:lnTo>
                <a:lnTo>
                  <a:pt x="8065377" y="158758"/>
                </a:lnTo>
                <a:lnTo>
                  <a:pt x="8079967" y="206768"/>
                </a:lnTo>
                <a:lnTo>
                  <a:pt x="8084954" y="257175"/>
                </a:lnTo>
                <a:lnTo>
                  <a:pt x="8084954" y="1332964"/>
                </a:lnTo>
                <a:lnTo>
                  <a:pt x="8079967" y="1383370"/>
                </a:lnTo>
                <a:lnTo>
                  <a:pt x="8065377" y="1431380"/>
                </a:lnTo>
                <a:lnTo>
                  <a:pt x="8041745" y="1475645"/>
                </a:lnTo>
                <a:lnTo>
                  <a:pt x="8009628" y="1514814"/>
                </a:lnTo>
                <a:lnTo>
                  <a:pt x="7970459" y="1546930"/>
                </a:lnTo>
                <a:lnTo>
                  <a:pt x="7926195" y="1570562"/>
                </a:lnTo>
                <a:lnTo>
                  <a:pt x="7878185" y="1585152"/>
                </a:lnTo>
                <a:lnTo>
                  <a:pt x="7827783" y="1590138"/>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endParaRPr/>
          </a:p>
        </p:txBody>
      </p:sp>
      <p:sp>
        <p:nvSpPr>
          <p:cNvPr id="16" name="object 16"/>
          <p:cNvSpPr txBox="1">
            <a:spLocks noGrp="1"/>
          </p:cNvSpPr>
          <p:nvPr>
            <p:ph type="title"/>
          </p:nvPr>
        </p:nvSpPr>
        <p:spPr>
          <a:xfrm>
            <a:off x="5420018" y="1706143"/>
            <a:ext cx="7009797" cy="1001556"/>
          </a:xfrm>
          <a:prstGeom prst="rect">
            <a:avLst/>
          </a:prstGeom>
        </p:spPr>
        <p:txBody>
          <a:bodyPr vert="horz" wrap="square" lIns="0" tIns="16510" rIns="0" bIns="0" rtlCol="0">
            <a:spAutoFit/>
          </a:bodyPr>
          <a:lstStyle/>
          <a:p>
            <a:pPr marL="12700" algn="ctr">
              <a:lnSpc>
                <a:spcPct val="100000"/>
              </a:lnSpc>
              <a:spcBef>
                <a:spcPts val="130"/>
              </a:spcBef>
            </a:pPr>
            <a:r>
              <a:rPr lang="ja-JP" altLang="en-US" sz="3200" spc="25"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体内の健全な巡りにかかせない</a:t>
            </a:r>
            <a:br>
              <a:rPr lang="en-US" altLang="ja-JP" sz="3200" spc="25"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br>
            <a:r>
              <a:rPr sz="3200" spc="25" dirty="0" err="1">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リンパと</a:t>
            </a:r>
            <a:r>
              <a:rPr sz="3200" spc="25" dirty="0" err="1">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cs typeface="Microsoft JhengHei"/>
              </a:rPr>
              <a:t>⾎</a:t>
            </a:r>
            <a:r>
              <a:rPr sz="3200" spc="30" dirty="0" err="1">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液</a:t>
            </a:r>
            <a:endParaRPr sz="32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cs typeface="Microsoft JhengHei"/>
            </a:endParaRPr>
          </a:p>
        </p:txBody>
      </p:sp>
      <p:pic>
        <p:nvPicPr>
          <p:cNvPr id="17" name="object 2">
            <a:extLst>
              <a:ext uri="{FF2B5EF4-FFF2-40B4-BE49-F238E27FC236}">
                <a16:creationId xmlns:a16="http://schemas.microsoft.com/office/drawing/2014/main" id="{91F650D2-DCF8-352B-9BBB-E0AC1A772670}"/>
              </a:ext>
            </a:extLst>
          </p:cNvPr>
          <p:cNvPicPr/>
          <p:nvPr/>
        </p:nvPicPr>
        <p:blipFill>
          <a:blip r:embed="rId3" cstate="print"/>
          <a:stretch>
            <a:fillRect/>
          </a:stretch>
        </p:blipFill>
        <p:spPr>
          <a:xfrm>
            <a:off x="7836144" y="3682921"/>
            <a:ext cx="2444704" cy="5455222"/>
          </a:xfrm>
          <a:prstGeom prst="rect">
            <a:avLst/>
          </a:prstGeom>
        </p:spPr>
      </p:pic>
      <p:pic>
        <p:nvPicPr>
          <p:cNvPr id="19" name="図 18">
            <a:extLst>
              <a:ext uri="{FF2B5EF4-FFF2-40B4-BE49-F238E27FC236}">
                <a16:creationId xmlns:a16="http://schemas.microsoft.com/office/drawing/2014/main" id="{101FB334-1F7D-0F09-83DB-AA396F8DE2B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347027" y="1542204"/>
            <a:ext cx="3679118" cy="1839559"/>
          </a:xfrm>
          <a:prstGeom prst="ellipse">
            <a:avLst/>
          </a:prstGeom>
          <a:ln>
            <a:noFill/>
          </a:ln>
          <a:effectLst>
            <a:softEdge rad="112500"/>
          </a:effectLst>
        </p:spPr>
      </p:pic>
      <p:sp>
        <p:nvSpPr>
          <p:cNvPr id="13" name="object 4">
            <a:extLst>
              <a:ext uri="{FF2B5EF4-FFF2-40B4-BE49-F238E27FC236}">
                <a16:creationId xmlns:a16="http://schemas.microsoft.com/office/drawing/2014/main" id="{DC0AE806-2701-0366-F2D6-29D33F6485DE}"/>
              </a:ext>
            </a:extLst>
          </p:cNvPr>
          <p:cNvSpPr txBox="1"/>
          <p:nvPr/>
        </p:nvSpPr>
        <p:spPr>
          <a:xfrm>
            <a:off x="1111577" y="7910685"/>
            <a:ext cx="6297930" cy="1790939"/>
          </a:xfrm>
          <a:prstGeom prst="rect">
            <a:avLst/>
          </a:prstGeom>
        </p:spPr>
        <p:txBody>
          <a:bodyPr vert="horz" wrap="square" lIns="0" tIns="12700" rIns="0" bIns="0" rtlCol="0">
            <a:spAutoFit/>
          </a:bodyPr>
          <a:lstStyle/>
          <a:p>
            <a:pPr marL="12700" marR="5080" algn="just">
              <a:lnSpc>
                <a:spcPct val="121700"/>
              </a:lnSpc>
              <a:spcBef>
                <a:spcPts val="100"/>
              </a:spcBef>
            </a:pPr>
            <a:r>
              <a:rPr sz="2400" spc="-5" dirty="0">
                <a:solidFill>
                  <a:srgbClr val="00B0F0"/>
                </a:solidFill>
                <a:latin typeface="UD デジタル 教科書体 NK-R" panose="02020400000000000000" pitchFamily="18" charset="-128"/>
                <a:ea typeface="UD デジタル 教科書体 NK-R" panose="02020400000000000000" pitchFamily="18" charset="-128"/>
                <a:cs typeface="Microsoft JhengHei"/>
              </a:rPr>
              <a:t>⽪</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下部への吸引セラピ</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ー</a:t>
            </a:r>
            <a:r>
              <a:rPr lang="ja-JP" altLang="en-US"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により、</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リンパの流れに刺激を与え</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a:t>
            </a:r>
            <a:r>
              <a:rPr lang="ja-JP" altLang="en-US"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老廃物</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の</a:t>
            </a:r>
            <a:r>
              <a:rPr lang="ja-JP" altLang="en-US"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排泄</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を促し、むくみの軽減に</a:t>
            </a:r>
            <a:r>
              <a:rPr sz="2400" dirty="0" err="1">
                <a:solidFill>
                  <a:srgbClr val="00B0F0"/>
                </a:solidFill>
                <a:latin typeface="UD デジタル 教科書体 NK-R" panose="02020400000000000000" pitchFamily="18" charset="-128"/>
                <a:ea typeface="UD デジタル 教科書体 NK-R" panose="02020400000000000000" pitchFamily="18" charset="-128"/>
                <a:cs typeface="SimSun"/>
              </a:rPr>
              <a:t>つ</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ながります。肌</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Microsoft JhengHei"/>
              </a:rPr>
              <a:t>⾊</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の明度</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Microsoft JhengHei"/>
              </a:rPr>
              <a:t>⼿</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触</a:t>
            </a:r>
            <a:r>
              <a:rPr sz="2400" dirty="0" err="1">
                <a:solidFill>
                  <a:srgbClr val="00B0F0"/>
                </a:solidFill>
                <a:latin typeface="UD デジタル 教科書体 NK-R" panose="02020400000000000000" pitchFamily="18" charset="-128"/>
                <a:ea typeface="UD デジタル 教科書体 NK-R" panose="02020400000000000000" pitchFamily="18" charset="-128"/>
                <a:cs typeface="SimSun"/>
              </a:rPr>
              <a:t>り</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や滑らかさとも関わります</a:t>
            </a:r>
            <a:r>
              <a:rPr sz="2400" dirty="0">
                <a:solidFill>
                  <a:srgbClr val="00B0F0"/>
                </a:solidFill>
                <a:latin typeface="UD デジタル 教科書体 NK-R" panose="02020400000000000000" pitchFamily="18" charset="-128"/>
                <a:ea typeface="UD デジタル 教科書体 NK-R" panose="02020400000000000000" pitchFamily="18" charset="-128"/>
                <a:cs typeface="SimSun"/>
              </a:rPr>
              <a:t>。</a:t>
            </a:r>
          </a:p>
        </p:txBody>
      </p:sp>
      <p:sp>
        <p:nvSpPr>
          <p:cNvPr id="22" name="object 7">
            <a:extLst>
              <a:ext uri="{FF2B5EF4-FFF2-40B4-BE49-F238E27FC236}">
                <a16:creationId xmlns:a16="http://schemas.microsoft.com/office/drawing/2014/main" id="{1DE46E30-5853-4FC9-5308-0E293F6EA31E}"/>
              </a:ext>
            </a:extLst>
          </p:cNvPr>
          <p:cNvSpPr txBox="1"/>
          <p:nvPr/>
        </p:nvSpPr>
        <p:spPr>
          <a:xfrm>
            <a:off x="10564689" y="7781182"/>
            <a:ext cx="6461456" cy="1790939"/>
          </a:xfrm>
          <a:prstGeom prst="rect">
            <a:avLst/>
          </a:prstGeom>
        </p:spPr>
        <p:txBody>
          <a:bodyPr vert="horz" wrap="square" lIns="0" tIns="12700" rIns="0" bIns="0" rtlCol="0">
            <a:spAutoFit/>
          </a:bodyPr>
          <a:lstStyle/>
          <a:p>
            <a:pPr marL="12700" marR="5080" algn="just">
              <a:lnSpc>
                <a:spcPct val="121700"/>
              </a:lnSpc>
              <a:spcBef>
                <a:spcPts val="100"/>
              </a:spcBef>
            </a:pP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吸引セラピ</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ー</a:t>
            </a:r>
            <a:r>
              <a:rPr lang="ja-JP" altLang="en-US"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により</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真空状態を作り</a:t>
            </a:r>
            <a:r>
              <a:rPr sz="2400" dirty="0" err="1">
                <a:solidFill>
                  <a:srgbClr val="00B0F0"/>
                </a:solidFill>
                <a:latin typeface="UD デジタル 教科書体 NK-R" panose="02020400000000000000" pitchFamily="18" charset="-128"/>
                <a:ea typeface="UD デジタル 教科書体 NK-R" panose="02020400000000000000" pitchFamily="18" charset="-128"/>
                <a:cs typeface="SimSun"/>
              </a:rPr>
              <a:t>出</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すことで</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Microsoft JhengHei"/>
              </a:rPr>
              <a:t>⾎</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管</a:t>
            </a:r>
            <a:r>
              <a:rPr lang="ja-JP" altLang="en-US"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を</a:t>
            </a:r>
            <a:r>
              <a:rPr sz="2400" spc="-5" dirty="0" err="1">
                <a:solidFill>
                  <a:srgbClr val="00B0F0"/>
                </a:solidFill>
                <a:latin typeface="UD デジタル 教科書体 NK-R" panose="02020400000000000000" pitchFamily="18" charset="-128"/>
                <a:ea typeface="UD デジタル 教科書体 NK-R" panose="02020400000000000000" pitchFamily="18" charset="-128"/>
                <a:cs typeface="SimSun"/>
              </a:rPr>
              <a:t>拡張</a:t>
            </a:r>
            <a:r>
              <a:rPr lang="ja-JP" altLang="en-US"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させ</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Microsoft JhengHei"/>
              </a:rPr>
              <a:t>⾎</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液</a:t>
            </a:r>
            <a:r>
              <a:rPr sz="2400" dirty="0">
                <a:solidFill>
                  <a:srgbClr val="00B0F0"/>
                </a:solidFill>
                <a:latin typeface="UD デジタル 教科書体 NK-R" panose="02020400000000000000" pitchFamily="18" charset="-128"/>
                <a:ea typeface="UD デジタル 教科書体 NK-R" panose="02020400000000000000" pitchFamily="18" charset="-128"/>
                <a:cs typeface="SimSun"/>
              </a:rPr>
              <a:t>の</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流れをスムーズに整えます。健</a:t>
            </a:r>
            <a:r>
              <a:rPr sz="2400" dirty="0">
                <a:solidFill>
                  <a:srgbClr val="00B0F0"/>
                </a:solidFill>
                <a:latin typeface="UD デジタル 教科書体 NK-R" panose="02020400000000000000" pitchFamily="18" charset="-128"/>
                <a:ea typeface="UD デジタル 教科書体 NK-R" panose="02020400000000000000" pitchFamily="18" charset="-128"/>
                <a:cs typeface="SimSun"/>
              </a:rPr>
              <a:t>康</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Microsoft JhengHei"/>
              </a:rPr>
              <a:t>的</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な</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Microsoft JhengHei"/>
              </a:rPr>
              <a:t>⽪</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膚に導くために</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Microsoft JhengHei"/>
              </a:rPr>
              <a:t>必</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須栄</a:t>
            </a:r>
            <a:r>
              <a:rPr sz="2400" dirty="0">
                <a:solidFill>
                  <a:srgbClr val="00B0F0"/>
                </a:solidFill>
                <a:latin typeface="UD デジタル 教科書体 NK-R" panose="02020400000000000000" pitchFamily="18" charset="-128"/>
                <a:ea typeface="UD デジタル 教科書体 NK-R" panose="02020400000000000000" pitchFamily="18" charset="-128"/>
                <a:cs typeface="Microsoft JhengHei"/>
              </a:rPr>
              <a:t>養</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素の供給を最適に</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Microsoft JhengHei"/>
              </a:rPr>
              <a:t>⾏</a:t>
            </a:r>
            <a:r>
              <a:rPr sz="2400" spc="-5" dirty="0">
                <a:solidFill>
                  <a:srgbClr val="00B0F0"/>
                </a:solidFill>
                <a:latin typeface="UD デジタル 教科書体 NK-R" panose="02020400000000000000" pitchFamily="18" charset="-128"/>
                <a:ea typeface="UD デジタル 教科書体 NK-R" panose="02020400000000000000" pitchFamily="18" charset="-128"/>
                <a:cs typeface="SimSun"/>
              </a:rPr>
              <a:t>えます</a:t>
            </a:r>
            <a:r>
              <a:rPr sz="2400" dirty="0">
                <a:solidFill>
                  <a:srgbClr val="00B0F0"/>
                </a:solidFill>
                <a:latin typeface="UD デジタル 教科書体 NK-R" panose="02020400000000000000" pitchFamily="18" charset="-128"/>
                <a:ea typeface="UD デジタル 教科書体 NK-R" panose="02020400000000000000" pitchFamily="18" charset="-128"/>
                <a:cs typeface="SimSun"/>
              </a:rPr>
              <a:t>。</a:t>
            </a:r>
          </a:p>
        </p:txBody>
      </p:sp>
      <p:sp>
        <p:nvSpPr>
          <p:cNvPr id="23" name="object 16">
            <a:extLst>
              <a:ext uri="{FF2B5EF4-FFF2-40B4-BE49-F238E27FC236}">
                <a16:creationId xmlns:a16="http://schemas.microsoft.com/office/drawing/2014/main" id="{B6535A75-043B-B603-6FA4-4378F280EA43}"/>
              </a:ext>
            </a:extLst>
          </p:cNvPr>
          <p:cNvSpPr txBox="1">
            <a:spLocks/>
          </p:cNvSpPr>
          <p:nvPr/>
        </p:nvSpPr>
        <p:spPr>
          <a:xfrm>
            <a:off x="3769088" y="523829"/>
            <a:ext cx="10247590" cy="786113"/>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lang="ja-JP" altLang="en-US" sz="5000" kern="0" spc="2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rPr>
              <a:t>全身吸引セラピーが求められる理由</a:t>
            </a:r>
            <a:endParaRPr kumimoji="0" lang="ja-JP" altLang="en-US" sz="5000" kern="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endParaRPr>
          </a:p>
        </p:txBody>
      </p:sp>
      <p:pic>
        <p:nvPicPr>
          <p:cNvPr id="2" name="図 1" descr="黒い背景に白い文字がある&#10;&#10;低い精度で自動的に生成された説明">
            <a:extLst>
              <a:ext uri="{FF2B5EF4-FFF2-40B4-BE49-F238E27FC236}">
                <a16:creationId xmlns:a16="http://schemas.microsoft.com/office/drawing/2014/main" id="{81324DB5-0A7A-72DC-C396-AB8B82D56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11400" y="441282"/>
            <a:ext cx="2924583" cy="709712"/>
          </a:xfrm>
          <a:prstGeom prst="rect">
            <a:avLst/>
          </a:prstGeom>
        </p:spPr>
      </p:pic>
    </p:spTree>
    <p:extLst>
      <p:ext uri="{BB962C8B-B14F-4D97-AF65-F5344CB8AC3E}">
        <p14:creationId xmlns:p14="http://schemas.microsoft.com/office/powerpoint/2010/main" val="223260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6088263" y="3747912"/>
            <a:ext cx="6482510" cy="6682086"/>
          </a:xfrm>
          <a:prstGeom prst="rect">
            <a:avLst/>
          </a:prstGeom>
        </p:spPr>
        <p:txBody>
          <a:bodyPr vert="horz" wrap="square" lIns="0" tIns="12065" rIns="0" bIns="0" rtlCol="0">
            <a:spAutoFit/>
          </a:bodyPr>
          <a:lstStyle/>
          <a:p>
            <a:pPr marL="12700" marR="5080">
              <a:lnSpc>
                <a:spcPct val="116100"/>
              </a:lnSpc>
              <a:spcBef>
                <a:spcPts val="95"/>
              </a:spcBef>
            </a:pP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SimSun"/>
              </a:rPr>
              <a:t>スキンエキスパートは脂肪</a:t>
            </a:r>
            <a:r>
              <a:rPr sz="2800" spc="15" dirty="0" err="1">
                <a:solidFill>
                  <a:srgbClr val="414141"/>
                </a:solidFill>
                <a:latin typeface="UD デジタル 教科書体 NK-R" panose="02020400000000000000" pitchFamily="18" charset="-128"/>
                <a:ea typeface="UD デジタル 教科書体 NK-R" panose="02020400000000000000" pitchFamily="18" charset="-128"/>
                <a:cs typeface="SimSun"/>
              </a:rPr>
              <a:t>タ</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SimSun"/>
              </a:rPr>
              <a:t>イプから繊維タイプまで、</a:t>
            </a:r>
            <a:r>
              <a:rPr sz="2800" spc="15" dirty="0" err="1">
                <a:solidFill>
                  <a:srgbClr val="414141"/>
                </a:solidFill>
                <a:latin typeface="UD デジタル 教科書体 NK-R" panose="02020400000000000000" pitchFamily="18" charset="-128"/>
                <a:ea typeface="UD デジタル 教科書体 NK-R" panose="02020400000000000000" pitchFamily="18" charset="-128"/>
                <a:cs typeface="SimSun"/>
              </a:rPr>
              <a:t>さ</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SimSun"/>
              </a:rPr>
              <a:t>まざまなタイプの</a:t>
            </a:r>
            <a:r>
              <a:rPr lang="ja-JP" altLang="en-US" sz="2800" spc="10" dirty="0">
                <a:solidFill>
                  <a:srgbClr val="414141"/>
                </a:solidFill>
                <a:latin typeface="UD デジタル 教科書体 NK-R" panose="02020400000000000000" pitchFamily="18" charset="-128"/>
                <a:ea typeface="UD デジタル 教科書体 NK-R" panose="02020400000000000000" pitchFamily="18" charset="-128"/>
                <a:cs typeface="SimSun"/>
              </a:rPr>
              <a:t>オレンジピールスキン</a:t>
            </a:r>
            <a:r>
              <a:rPr lang="en-US" altLang="ja-JP" spc="10" dirty="0">
                <a:solidFill>
                  <a:srgbClr val="414141"/>
                </a:solidFill>
                <a:latin typeface="UD デジタル 教科書体 NK-R" panose="02020400000000000000" pitchFamily="18" charset="-128"/>
                <a:ea typeface="UD デジタル 教科書体 NK-R" panose="02020400000000000000" pitchFamily="18" charset="-128"/>
                <a:cs typeface="SimSun"/>
              </a:rPr>
              <a:t>※</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SimSun"/>
              </a:rPr>
              <a:t>にアプローチしバ</a:t>
            </a:r>
            <a:r>
              <a:rPr sz="2800" spc="15" dirty="0" err="1">
                <a:solidFill>
                  <a:srgbClr val="414141"/>
                </a:solidFill>
                <a:latin typeface="UD デジタル 教科書体 NK-R" panose="02020400000000000000" pitchFamily="18" charset="-128"/>
                <a:ea typeface="UD デジタル 教科書体 NK-R" panose="02020400000000000000" pitchFamily="18" charset="-128"/>
                <a:cs typeface="SimSun"/>
              </a:rPr>
              <a:t>リ</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SimSun"/>
              </a:rPr>
              <a:t>エーション豊かなプログラ</a:t>
            </a:r>
            <a:r>
              <a:rPr sz="2800" spc="15" dirty="0" err="1">
                <a:solidFill>
                  <a:srgbClr val="414141"/>
                </a:solidFill>
                <a:latin typeface="UD デジタル 教科書体 NK-R" panose="02020400000000000000" pitchFamily="18" charset="-128"/>
                <a:ea typeface="UD デジタル 教科書体 NK-R" panose="02020400000000000000" pitchFamily="18" charset="-128"/>
                <a:cs typeface="SimSun"/>
              </a:rPr>
              <a:t>ム</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SimSun"/>
              </a:rPr>
              <a:t>をご</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SimSun"/>
              </a:rPr>
              <a:t>意しています</a:t>
            </a:r>
            <a:r>
              <a:rPr sz="2800" spc="1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SimSun"/>
              </a:rPr>
              <a:t>。</a:t>
            </a:r>
            <a:endParaRPr lang="en-US" sz="2800" spc="10" dirty="0">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SimSun"/>
            </a:endParaRPr>
          </a:p>
          <a:p>
            <a:pPr marL="12700" marR="5080">
              <a:lnSpc>
                <a:spcPct val="116100"/>
              </a:lnSpc>
              <a:spcBef>
                <a:spcPts val="95"/>
              </a:spcBef>
            </a:pPr>
            <a:r>
              <a:rPr sz="4000" b="1" spc="445" dirty="0" err="1">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B</a:t>
            </a:r>
            <a:r>
              <a:rPr sz="4000" b="1" spc="375" dirty="0" err="1">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O</a:t>
            </a:r>
            <a:r>
              <a:rPr sz="4000" b="1" spc="450" dirty="0" err="1">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D</a:t>
            </a:r>
            <a:r>
              <a:rPr sz="4000" b="1" spc="229" dirty="0" err="1">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Y</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SimSun"/>
              </a:rPr>
              <a:t>と</a:t>
            </a:r>
            <a:r>
              <a:rPr sz="4000" b="1" spc="360" dirty="0" err="1">
                <a:solidFill>
                  <a:schemeClr val="accent6">
                    <a:lumMod val="50000"/>
                  </a:schemeClr>
                </a:solidFill>
                <a:latin typeface="UD デジタル 教科書体 NK-R" panose="02020400000000000000" pitchFamily="18" charset="-128"/>
                <a:ea typeface="UD デジタル 教科書体 NK-R" panose="02020400000000000000" pitchFamily="18" charset="-128"/>
                <a:cs typeface="Calibri"/>
              </a:rPr>
              <a:t>FACE</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SimSun"/>
              </a:rPr>
              <a:t>どちらにも効果</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Microsoft JhengHei"/>
              </a:rPr>
              <a:t>的</a:t>
            </a:r>
            <a:r>
              <a:rPr sz="2800" spc="15" dirty="0" err="1">
                <a:solidFill>
                  <a:srgbClr val="414141"/>
                </a:solidFill>
                <a:latin typeface="UD デジタル 教科書体 NK-R" panose="02020400000000000000" pitchFamily="18" charset="-128"/>
                <a:ea typeface="UD デジタル 教科書体 NK-R" panose="02020400000000000000" pitchFamily="18" charset="-128"/>
                <a:cs typeface="SimSun"/>
              </a:rPr>
              <a:t>な</a:t>
            </a:r>
            <a:r>
              <a:rPr sz="28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 </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SimSun"/>
              </a:rPr>
              <a:t>トリートメントをご提供い</a:t>
            </a:r>
            <a:r>
              <a:rPr sz="2800" spc="15" dirty="0" err="1">
                <a:solidFill>
                  <a:srgbClr val="414141"/>
                </a:solidFill>
                <a:latin typeface="UD デジタル 教科書体 NK-R" panose="02020400000000000000" pitchFamily="18" charset="-128"/>
                <a:ea typeface="UD デジタル 教科書体 NK-R" panose="02020400000000000000" pitchFamily="18" charset="-128"/>
                <a:cs typeface="SimSun"/>
              </a:rPr>
              <a:t>た</a:t>
            </a:r>
            <a:r>
              <a:rPr sz="2800" spc="10" dirty="0" err="1">
                <a:solidFill>
                  <a:srgbClr val="414141"/>
                </a:solidFill>
                <a:latin typeface="UD デジタル 教科書体 NK-R" panose="02020400000000000000" pitchFamily="18" charset="-128"/>
                <a:ea typeface="UD デジタル 教科書体 NK-R" panose="02020400000000000000" pitchFamily="18" charset="-128"/>
                <a:cs typeface="SimSun"/>
              </a:rPr>
              <a:t>だけます</a:t>
            </a:r>
            <a:r>
              <a:rPr sz="28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a:t>
            </a:r>
            <a:endParaRPr lang="en-US" sz="2800" spc="15" dirty="0">
              <a:solidFill>
                <a:srgbClr val="414141"/>
              </a:solidFill>
              <a:latin typeface="UD デジタル 教科書体 NK-R" panose="02020400000000000000" pitchFamily="18" charset="-128"/>
              <a:ea typeface="UD デジタル 教科書体 NK-R" panose="02020400000000000000" pitchFamily="18" charset="-128"/>
              <a:cs typeface="SimSun"/>
            </a:endParaRPr>
          </a:p>
          <a:p>
            <a:pPr marL="12700" marR="5080">
              <a:lnSpc>
                <a:spcPct val="116100"/>
              </a:lnSpc>
              <a:spcBef>
                <a:spcPts val="95"/>
              </a:spcBef>
            </a:pPr>
            <a:endParaRPr lang="en-US" altLang="ja-JP" sz="2800" spc="10" dirty="0">
              <a:solidFill>
                <a:srgbClr val="414141"/>
              </a:solidFill>
              <a:latin typeface="UD デジタル 教科書体 NK-R" panose="02020400000000000000" pitchFamily="18" charset="-128"/>
              <a:ea typeface="UD デジタル 教科書体 NK-R" panose="02020400000000000000" pitchFamily="18" charset="-128"/>
              <a:cs typeface="SimSun"/>
            </a:endParaRPr>
          </a:p>
          <a:p>
            <a:pPr marL="12700" marR="5080">
              <a:lnSpc>
                <a:spcPct val="116100"/>
              </a:lnSpc>
              <a:spcBef>
                <a:spcPts val="95"/>
              </a:spcBef>
            </a:pPr>
            <a:r>
              <a:rPr lang="ja-JP" altLang="en-US" sz="2800" spc="10" dirty="0">
                <a:solidFill>
                  <a:srgbClr val="414141"/>
                </a:solidFill>
                <a:latin typeface="UD デジタル 教科書体 NK-R" panose="02020400000000000000" pitchFamily="18" charset="-128"/>
                <a:ea typeface="UD デジタル 教科書体 NK-R" panose="02020400000000000000" pitchFamily="18" charset="-128"/>
                <a:cs typeface="SimSun"/>
              </a:rPr>
              <a:t>吸引の作</a:t>
            </a:r>
            <a:r>
              <a:rPr lang="ja-JP" altLang="en-US" sz="2800" spc="10" dirty="0">
                <a:solidFill>
                  <a:srgbClr val="414141"/>
                </a:solidFill>
                <a:latin typeface="UD デジタル 教科書体 NK-R" panose="02020400000000000000" pitchFamily="18" charset="-128"/>
                <a:ea typeface="UD デジタル 教科書体 NK-R" panose="02020400000000000000" pitchFamily="18" charset="-128"/>
                <a:cs typeface="Microsoft JhengHei"/>
              </a:rPr>
              <a:t>⽤</a:t>
            </a:r>
            <a:r>
              <a:rPr lang="ja-JP" altLang="en-US" sz="2800" spc="10" dirty="0">
                <a:solidFill>
                  <a:srgbClr val="414141"/>
                </a:solidFill>
                <a:latin typeface="UD デジタル 教科書体 NK-R" panose="02020400000000000000" pitchFamily="18" charset="-128"/>
                <a:ea typeface="UD デジタル 教科書体 NK-R" panose="02020400000000000000" pitchFamily="18" charset="-128"/>
                <a:cs typeface="SimSun"/>
              </a:rPr>
              <a:t>がもたらす</a:t>
            </a:r>
            <a:r>
              <a:rPr lang="ja-JP" altLang="en-US" sz="2800" spc="15" dirty="0">
                <a:solidFill>
                  <a:srgbClr val="414141"/>
                </a:solidFill>
                <a:latin typeface="UD デジタル 教科書体 NK-R" panose="02020400000000000000" pitchFamily="18" charset="-128"/>
                <a:ea typeface="UD デジタル 教科書体 NK-R" panose="02020400000000000000" pitchFamily="18" charset="-128"/>
                <a:cs typeface="SimSun"/>
              </a:rPr>
              <a:t>、</a:t>
            </a:r>
            <a:r>
              <a:rPr lang="ja-JP" altLang="en-US" sz="3600" b="1" spc="10" dirty="0">
                <a:solidFill>
                  <a:schemeClr val="accent1">
                    <a:lumMod val="60000"/>
                    <a:lumOff val="40000"/>
                  </a:schemeClr>
                </a:solidFill>
                <a:latin typeface="UD デジタル 教科書体 NK-R" panose="02020400000000000000" pitchFamily="18" charset="-128"/>
                <a:ea typeface="UD デジタル 教科書体 NK-R" panose="02020400000000000000" pitchFamily="18" charset="-128"/>
                <a:cs typeface="SimSun"/>
              </a:rPr>
              <a:t>リンパ循環</a:t>
            </a:r>
            <a:r>
              <a:rPr lang="ja-JP" altLang="en-US" sz="2800" spc="10" dirty="0">
                <a:solidFill>
                  <a:srgbClr val="414141"/>
                </a:solidFill>
                <a:latin typeface="UD デジタル 教科書体 NK-R" panose="02020400000000000000" pitchFamily="18" charset="-128"/>
                <a:ea typeface="UD デジタル 教科書体 NK-R" panose="02020400000000000000" pitchFamily="18" charset="-128"/>
                <a:cs typeface="SimSun"/>
              </a:rPr>
              <a:t>への刺激、</a:t>
            </a:r>
            <a:r>
              <a:rPr lang="ja-JP" altLang="en-US" sz="3600" b="1" spc="10" dirty="0">
                <a:solidFill>
                  <a:schemeClr val="accent1">
                    <a:lumMod val="60000"/>
                    <a:lumOff val="40000"/>
                  </a:schemeClr>
                </a:solidFill>
                <a:latin typeface="UD デジタル 教科書体 NK-R" panose="02020400000000000000" pitchFamily="18" charset="-128"/>
                <a:ea typeface="UD デジタル 教科書体 NK-R" panose="02020400000000000000" pitchFamily="18" charset="-128"/>
                <a:cs typeface="Microsoft JhengHei"/>
              </a:rPr>
              <a:t>⾎</a:t>
            </a:r>
            <a:r>
              <a:rPr lang="ja-JP" altLang="en-US" sz="3600" b="1" spc="10" dirty="0">
                <a:solidFill>
                  <a:schemeClr val="accent1">
                    <a:lumMod val="60000"/>
                    <a:lumOff val="40000"/>
                  </a:schemeClr>
                </a:solidFill>
                <a:latin typeface="UD デジタル 教科書体 NK-R" panose="02020400000000000000" pitchFamily="18" charset="-128"/>
                <a:ea typeface="UD デジタル 教科書体 NK-R" panose="02020400000000000000" pitchFamily="18" charset="-128"/>
                <a:cs typeface="SimSun"/>
              </a:rPr>
              <a:t>液循環</a:t>
            </a:r>
            <a:r>
              <a:rPr lang="ja-JP" altLang="en-US" sz="2800" spc="10" dirty="0">
                <a:solidFill>
                  <a:srgbClr val="414141"/>
                </a:solidFill>
                <a:latin typeface="UD デジタル 教科書体 NK-R" panose="02020400000000000000" pitchFamily="18" charset="-128"/>
                <a:ea typeface="UD デジタル 教科書体 NK-R" panose="02020400000000000000" pitchFamily="18" charset="-128"/>
                <a:cs typeface="SimSun"/>
              </a:rPr>
              <a:t>の調節、</a:t>
            </a:r>
            <a:r>
              <a:rPr lang="ja-JP" altLang="en-US" sz="3600" spc="10" dirty="0">
                <a:solidFill>
                  <a:schemeClr val="accent1">
                    <a:lumMod val="60000"/>
                    <a:lumOff val="40000"/>
                  </a:schemeClr>
                </a:solidFill>
                <a:latin typeface="UD デジタル 教科書体 NK-R" panose="02020400000000000000" pitchFamily="18" charset="-128"/>
                <a:ea typeface="UD デジタル 教科書体 NK-R" panose="02020400000000000000" pitchFamily="18" charset="-128"/>
                <a:cs typeface="SimSun"/>
              </a:rPr>
              <a:t>凸凹と表面化したオレンジピールスキン</a:t>
            </a:r>
            <a:r>
              <a:rPr lang="en-US" altLang="ja-JP" spc="10" dirty="0">
                <a:solidFill>
                  <a:schemeClr val="accent1">
                    <a:lumMod val="60000"/>
                    <a:lumOff val="40000"/>
                  </a:schemeClr>
                </a:solidFill>
                <a:latin typeface="UD デジタル 教科書体 NK-R" panose="02020400000000000000" pitchFamily="18" charset="-128"/>
                <a:ea typeface="UD デジタル 教科書体 NK-R" panose="02020400000000000000" pitchFamily="18" charset="-128"/>
                <a:cs typeface="SimSun"/>
              </a:rPr>
              <a:t>※</a:t>
            </a:r>
            <a:r>
              <a:rPr lang="ja-JP" altLang="en-US" sz="2800" spc="10" dirty="0">
                <a:solidFill>
                  <a:srgbClr val="414141"/>
                </a:solidFill>
                <a:latin typeface="UD デジタル 教科書体 NK-R" panose="02020400000000000000" pitchFamily="18" charset="-128"/>
                <a:ea typeface="UD デジタル 教科書体 NK-R" panose="02020400000000000000" pitchFamily="18" charset="-128"/>
                <a:cs typeface="SimSun"/>
              </a:rPr>
              <a:t>への徹底的にアプローチします。</a:t>
            </a:r>
            <a:endParaRPr lang="ja-JP" altLang="en-US" sz="2800" dirty="0">
              <a:latin typeface="UD デジタル 教科書体 NK-R" panose="02020400000000000000" pitchFamily="18" charset="-128"/>
              <a:ea typeface="UD デジタル 教科書体 NK-R" panose="02020400000000000000" pitchFamily="18" charset="-128"/>
              <a:cs typeface="SimSun"/>
            </a:endParaRPr>
          </a:p>
          <a:p>
            <a:pPr marL="12700" marR="5080">
              <a:lnSpc>
                <a:spcPct val="116100"/>
              </a:lnSpc>
              <a:spcBef>
                <a:spcPts val="95"/>
              </a:spcBef>
            </a:pPr>
            <a:endParaRPr sz="2800" dirty="0">
              <a:latin typeface="UD デジタル 教科書体 NK-R" panose="02020400000000000000" pitchFamily="18" charset="-128"/>
              <a:ea typeface="UD デジタル 教科書体 NK-R" panose="02020400000000000000" pitchFamily="18" charset="-128"/>
              <a:cs typeface="SimSun"/>
            </a:endParaRPr>
          </a:p>
        </p:txBody>
      </p:sp>
      <p:sp>
        <p:nvSpPr>
          <p:cNvPr id="14" name="object 8">
            <a:extLst>
              <a:ext uri="{FF2B5EF4-FFF2-40B4-BE49-F238E27FC236}">
                <a16:creationId xmlns:a16="http://schemas.microsoft.com/office/drawing/2014/main" id="{0A520CDF-2A09-F470-52F7-1AADAF9A04D4}"/>
              </a:ext>
            </a:extLst>
          </p:cNvPr>
          <p:cNvSpPr txBox="1">
            <a:spLocks/>
          </p:cNvSpPr>
          <p:nvPr/>
        </p:nvSpPr>
        <p:spPr>
          <a:xfrm>
            <a:off x="2793153" y="640620"/>
            <a:ext cx="12271058" cy="1418978"/>
          </a:xfrm>
          <a:prstGeom prst="rect">
            <a:avLst/>
          </a:prstGeom>
        </p:spPr>
        <p:txBody>
          <a:bodyPr vert="horz" wrap="square" lIns="0" tIns="64135" rIns="0" bIns="0" rtlCol="0">
            <a:spAutoFit/>
          </a:bodyPr>
          <a:lstStyle>
            <a:lvl1pPr>
              <a:defRPr sz="2700" b="0" i="0">
                <a:solidFill>
                  <a:srgbClr val="414141"/>
                </a:solidFill>
                <a:latin typeface="SimSun"/>
                <a:ea typeface="+mj-ea"/>
                <a:cs typeface="SimSun"/>
              </a:defRPr>
            </a:lvl1pPr>
          </a:lstStyle>
          <a:p>
            <a:pPr algn="ctr"/>
            <a:r>
              <a:rPr kumimoji="0" lang="ja-JP" altLang="en-US" sz="4400" kern="0" spc="13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rPr>
              <a:t>スキンエキスパート</a:t>
            </a:r>
            <a:r>
              <a:rPr kumimoji="0" lang="ja-JP" altLang="en-US" sz="4400" kern="0" spc="13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の吸引セラピーと</a:t>
            </a:r>
            <a:r>
              <a:rPr kumimoji="0" lang="ja-JP" altLang="en-US" sz="4400" kern="0" spc="-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endParaRPr kumimoji="0" lang="en-US" altLang="ja-JP" sz="4400" kern="0" spc="-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ctr"/>
            <a:r>
              <a:rPr kumimoji="0" lang="en-US" altLang="ja-JP" sz="4400" kern="0" spc="-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0" lang="ja-JP" altLang="en-US" sz="4400" kern="0" spc="-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ほぐす、流す、巡らせる</a:t>
            </a:r>
            <a:r>
              <a:rPr kumimoji="0" lang="en-US" altLang="ja-JP" sz="4400" kern="0" spc="-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p>
        </p:txBody>
      </p:sp>
      <p:sp>
        <p:nvSpPr>
          <p:cNvPr id="17" name="楕円 16">
            <a:extLst>
              <a:ext uri="{FF2B5EF4-FFF2-40B4-BE49-F238E27FC236}">
                <a16:creationId xmlns:a16="http://schemas.microsoft.com/office/drawing/2014/main" id="{63700144-AA27-B4FC-DAEC-3BB13968A32B}"/>
              </a:ext>
            </a:extLst>
          </p:cNvPr>
          <p:cNvSpPr/>
          <p:nvPr/>
        </p:nvSpPr>
        <p:spPr>
          <a:xfrm>
            <a:off x="689590" y="2207415"/>
            <a:ext cx="5410200"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chemeClr val="accent1">
                    <a:lumMod val="60000"/>
                    <a:lumOff val="40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カッピング</a:t>
            </a:r>
          </a:p>
        </p:txBody>
      </p:sp>
      <p:sp>
        <p:nvSpPr>
          <p:cNvPr id="18" name="楕円 17">
            <a:extLst>
              <a:ext uri="{FF2B5EF4-FFF2-40B4-BE49-F238E27FC236}">
                <a16:creationId xmlns:a16="http://schemas.microsoft.com/office/drawing/2014/main" id="{059E537E-F0F6-0AD1-B433-C09CDFEF6CEB}"/>
              </a:ext>
            </a:extLst>
          </p:cNvPr>
          <p:cNvSpPr/>
          <p:nvPr/>
        </p:nvSpPr>
        <p:spPr>
          <a:xfrm>
            <a:off x="12385256" y="2347956"/>
            <a:ext cx="5357910" cy="895349"/>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chemeClr val="accent1">
                    <a:lumMod val="60000"/>
                    <a:lumOff val="40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ローリング</a:t>
            </a:r>
          </a:p>
        </p:txBody>
      </p:sp>
      <p:sp>
        <p:nvSpPr>
          <p:cNvPr id="19" name="楕円 18">
            <a:extLst>
              <a:ext uri="{FF2B5EF4-FFF2-40B4-BE49-F238E27FC236}">
                <a16:creationId xmlns:a16="http://schemas.microsoft.com/office/drawing/2014/main" id="{BA1A3F54-8DC0-D93A-0683-4F67A478F34C}"/>
              </a:ext>
            </a:extLst>
          </p:cNvPr>
          <p:cNvSpPr/>
          <p:nvPr/>
        </p:nvSpPr>
        <p:spPr>
          <a:xfrm>
            <a:off x="6397612" y="2504977"/>
            <a:ext cx="5635393"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accent1">
                    <a:lumMod val="60000"/>
                    <a:lumOff val="40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リラクゼーション</a:t>
            </a:r>
          </a:p>
        </p:txBody>
      </p:sp>
      <p:pic>
        <p:nvPicPr>
          <p:cNvPr id="32" name="図 31" descr="ベッドに寝ている女性&#10;&#10;自動的に生成された説明">
            <a:extLst>
              <a:ext uri="{FF2B5EF4-FFF2-40B4-BE49-F238E27FC236}">
                <a16:creationId xmlns:a16="http://schemas.microsoft.com/office/drawing/2014/main" id="{232E0CD2-8948-9E61-09DA-BE921F2FD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6182" y="3515184"/>
            <a:ext cx="5008056" cy="3335889"/>
          </a:xfrm>
          <a:prstGeom prst="rect">
            <a:avLst/>
          </a:prstGeom>
          <a:ln>
            <a:noFill/>
          </a:ln>
          <a:effectLst>
            <a:softEdge rad="112500"/>
          </a:effectLst>
        </p:spPr>
      </p:pic>
      <p:pic>
        <p:nvPicPr>
          <p:cNvPr id="34" name="図 33" descr="ベッドに横たえている女性&#10;&#10;中程度の精度で自動的に生成された説明">
            <a:extLst>
              <a:ext uri="{FF2B5EF4-FFF2-40B4-BE49-F238E27FC236}">
                <a16:creationId xmlns:a16="http://schemas.microsoft.com/office/drawing/2014/main" id="{6FD729A1-94D2-34A0-6FFE-4183B62E5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08" y="3484011"/>
            <a:ext cx="5232767" cy="3335889"/>
          </a:xfrm>
          <a:prstGeom prst="rect">
            <a:avLst/>
          </a:prstGeom>
          <a:ln>
            <a:noFill/>
          </a:ln>
          <a:effectLst>
            <a:softEdge rad="112500"/>
          </a:effectLst>
        </p:spPr>
      </p:pic>
      <p:pic>
        <p:nvPicPr>
          <p:cNvPr id="36" name="図 35" descr="人, 屋内, 女性, 横たわる が含まれている画像&#10;&#10;自動的に生成された説明">
            <a:extLst>
              <a:ext uri="{FF2B5EF4-FFF2-40B4-BE49-F238E27FC236}">
                <a16:creationId xmlns:a16="http://schemas.microsoft.com/office/drawing/2014/main" id="{68C9E981-7DF5-99DA-32AC-98356616B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5108" y="6998890"/>
            <a:ext cx="4330203" cy="2884368"/>
          </a:xfrm>
          <a:prstGeom prst="ellipse">
            <a:avLst/>
          </a:prstGeom>
          <a:ln>
            <a:noFill/>
          </a:ln>
          <a:effectLst>
            <a:softEdge rad="112500"/>
          </a:effectLst>
        </p:spPr>
      </p:pic>
      <p:pic>
        <p:nvPicPr>
          <p:cNvPr id="40" name="図 39">
            <a:extLst>
              <a:ext uri="{FF2B5EF4-FFF2-40B4-BE49-F238E27FC236}">
                <a16:creationId xmlns:a16="http://schemas.microsoft.com/office/drawing/2014/main" id="{984DC129-2C2E-4582-4FA4-B32A3E248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6510" y="6797040"/>
            <a:ext cx="3288069" cy="3288069"/>
          </a:xfrm>
          <a:prstGeom prst="ellipse">
            <a:avLst/>
          </a:prstGeom>
          <a:ln>
            <a:noFill/>
          </a:ln>
          <a:effectLst>
            <a:softEdge rad="112500"/>
          </a:effectLst>
        </p:spPr>
      </p:pic>
      <p:sp>
        <p:nvSpPr>
          <p:cNvPr id="2" name="object 16">
            <a:extLst>
              <a:ext uri="{FF2B5EF4-FFF2-40B4-BE49-F238E27FC236}">
                <a16:creationId xmlns:a16="http://schemas.microsoft.com/office/drawing/2014/main" id="{F951A17C-ACBD-0FEC-2669-EA61B659B4EF}"/>
              </a:ext>
            </a:extLst>
          </p:cNvPr>
          <p:cNvSpPr txBox="1">
            <a:spLocks/>
          </p:cNvSpPr>
          <p:nvPr/>
        </p:nvSpPr>
        <p:spPr>
          <a:xfrm>
            <a:off x="15773037" y="9731987"/>
            <a:ext cx="1981200" cy="268903"/>
          </a:xfrm>
          <a:prstGeom prst="rect">
            <a:avLst/>
          </a:prstGeom>
          <a:ln>
            <a:noFill/>
          </a:ln>
        </p:spPr>
        <p:txBody>
          <a:bodyPr vert="horz" wrap="square" lIns="0" tIns="12700" rIns="0" bIns="0" rtlCol="0">
            <a:spAutoFit/>
          </a:bodyPr>
          <a:lstStyle>
            <a:lvl1pPr>
              <a:defRPr sz="2700" b="0" i="0">
                <a:solidFill>
                  <a:srgbClr val="414141"/>
                </a:solidFill>
                <a:latin typeface="SimSun"/>
                <a:ea typeface="+mj-ea"/>
                <a:cs typeface="SimSun"/>
              </a:defRPr>
            </a:lvl1pPr>
          </a:lstStyle>
          <a:p>
            <a:pPr marL="12700">
              <a:spcBef>
                <a:spcPts val="100"/>
              </a:spcBef>
            </a:pPr>
            <a:r>
              <a:rPr kumimoji="0" lang="en-US" altLang="ja-JP" sz="1600" kern="0" spc="-10" dirty="0">
                <a:latin typeface="UD デジタル 教科書体 NK-R" panose="02020400000000000000" pitchFamily="18" charset="-128"/>
                <a:ea typeface="UD デジタル 教科書体 NK-R" panose="02020400000000000000" pitchFamily="18" charset="-128"/>
              </a:rPr>
              <a:t>※</a:t>
            </a:r>
            <a:r>
              <a:rPr kumimoji="0" lang="ja-JP" altLang="en-US" sz="1600" kern="0" spc="-10" dirty="0">
                <a:latin typeface="UD デジタル 教科書体 NK-R" panose="02020400000000000000" pitchFamily="18" charset="-128"/>
                <a:ea typeface="UD デジタル 教科書体 NK-R" panose="02020400000000000000" pitchFamily="18" charset="-128"/>
              </a:rPr>
              <a:t>　セルライトの別名</a:t>
            </a:r>
            <a:endParaRPr kumimoji="0" lang="ja-JP" altLang="en-US" sz="1600" kern="0" dirty="0">
              <a:latin typeface="UD デジタル 教科書体 NK-R" panose="02020400000000000000" pitchFamily="18" charset="-128"/>
              <a:ea typeface="UD デジタル 教科書体 NK-R" panose="02020400000000000000" pitchFamily="18" charset="-128"/>
            </a:endParaRPr>
          </a:p>
        </p:txBody>
      </p:sp>
      <p:pic>
        <p:nvPicPr>
          <p:cNvPr id="3" name="図 2" descr="黒い背景に白い文字がある&#10;&#10;低い精度で自動的に生成された説明">
            <a:extLst>
              <a:ext uri="{FF2B5EF4-FFF2-40B4-BE49-F238E27FC236}">
                <a16:creationId xmlns:a16="http://schemas.microsoft.com/office/drawing/2014/main" id="{81678A7A-A477-86BD-97CF-E00D510D0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29654" y="521654"/>
            <a:ext cx="2924583" cy="709712"/>
          </a:xfrm>
          <a:prstGeom prst="rect">
            <a:avLst/>
          </a:prstGeom>
        </p:spPr>
      </p:pic>
    </p:spTree>
    <p:extLst>
      <p:ext uri="{BB962C8B-B14F-4D97-AF65-F5344CB8AC3E}">
        <p14:creationId xmlns:p14="http://schemas.microsoft.com/office/powerpoint/2010/main" val="893727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D279AD43-ED06-ED93-29D4-55783CB2E139}"/>
              </a:ext>
            </a:extLst>
          </p:cNvPr>
          <p:cNvPicPr>
            <a:picLocks noChangeAspect="1"/>
          </p:cNvPicPr>
          <p:nvPr/>
        </p:nvPicPr>
        <p:blipFill rotWithShape="1">
          <a:blip r:embed="rId2"/>
          <a:srcRect l="46853" t="10535" b="19440"/>
          <a:stretch/>
        </p:blipFill>
        <p:spPr>
          <a:xfrm>
            <a:off x="15347700" y="7918869"/>
            <a:ext cx="2197057" cy="2168634"/>
          </a:xfrm>
          <a:prstGeom prst="rect">
            <a:avLst/>
          </a:prstGeom>
        </p:spPr>
      </p:pic>
      <p:sp>
        <p:nvSpPr>
          <p:cNvPr id="17" name="四角形: 角を丸くする 16">
            <a:extLst>
              <a:ext uri="{FF2B5EF4-FFF2-40B4-BE49-F238E27FC236}">
                <a16:creationId xmlns:a16="http://schemas.microsoft.com/office/drawing/2014/main" id="{7CDFCF72-A16E-F39C-63BE-A27AF4260000}"/>
              </a:ext>
            </a:extLst>
          </p:cNvPr>
          <p:cNvSpPr/>
          <p:nvPr/>
        </p:nvSpPr>
        <p:spPr>
          <a:xfrm>
            <a:off x="10080091" y="7918869"/>
            <a:ext cx="7713561" cy="2051762"/>
          </a:xfrm>
          <a:prstGeom prst="roundRect">
            <a:avLst/>
          </a:prstGeom>
          <a:no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618C6467-4657-A11C-FDA1-457F453F1A0D}"/>
              </a:ext>
            </a:extLst>
          </p:cNvPr>
          <p:cNvPicPr>
            <a:picLocks noChangeAspect="1"/>
          </p:cNvPicPr>
          <p:nvPr/>
        </p:nvPicPr>
        <p:blipFill rotWithShape="1">
          <a:blip r:embed="rId2"/>
          <a:srcRect t="7054" r="49856" b="18150"/>
          <a:stretch/>
        </p:blipFill>
        <p:spPr>
          <a:xfrm>
            <a:off x="5777912" y="7817264"/>
            <a:ext cx="2007967" cy="2243872"/>
          </a:xfrm>
          <a:prstGeom prst="rect">
            <a:avLst/>
          </a:prstGeom>
        </p:spPr>
      </p:pic>
      <p:sp>
        <p:nvSpPr>
          <p:cNvPr id="11" name="四角形: 角を丸くする 10">
            <a:extLst>
              <a:ext uri="{FF2B5EF4-FFF2-40B4-BE49-F238E27FC236}">
                <a16:creationId xmlns:a16="http://schemas.microsoft.com/office/drawing/2014/main" id="{A3497BA8-31C6-2BE9-0F80-8F752CF20B57}"/>
              </a:ext>
            </a:extLst>
          </p:cNvPr>
          <p:cNvSpPr/>
          <p:nvPr/>
        </p:nvSpPr>
        <p:spPr>
          <a:xfrm>
            <a:off x="494348" y="7911852"/>
            <a:ext cx="7684453" cy="2051762"/>
          </a:xfrm>
          <a:prstGeom prst="roundRect">
            <a:avLst/>
          </a:prstGeom>
          <a:no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 name="図表 3">
            <a:extLst>
              <a:ext uri="{FF2B5EF4-FFF2-40B4-BE49-F238E27FC236}">
                <a16:creationId xmlns:a16="http://schemas.microsoft.com/office/drawing/2014/main" id="{7D3789BC-3604-DBD9-FFF9-E28B02D622CC}"/>
              </a:ext>
            </a:extLst>
          </p:cNvPr>
          <p:cNvGraphicFramePr/>
          <p:nvPr>
            <p:extLst>
              <p:ext uri="{D42A27DB-BD31-4B8C-83A1-F6EECF244321}">
                <p14:modId xmlns:p14="http://schemas.microsoft.com/office/powerpoint/2010/main" val="1160560551"/>
              </p:ext>
            </p:extLst>
          </p:nvPr>
        </p:nvGraphicFramePr>
        <p:xfrm>
          <a:off x="508000" y="3134411"/>
          <a:ext cx="6238145" cy="2356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a:extLst>
              <a:ext uri="{FF2B5EF4-FFF2-40B4-BE49-F238E27FC236}">
                <a16:creationId xmlns:a16="http://schemas.microsoft.com/office/drawing/2014/main" id="{96577A30-1680-9135-A841-8D5802B23E48}"/>
              </a:ext>
            </a:extLst>
          </p:cNvPr>
          <p:cNvSpPr txBox="1"/>
          <p:nvPr/>
        </p:nvSpPr>
        <p:spPr>
          <a:xfrm>
            <a:off x="2838395" y="1373809"/>
            <a:ext cx="2633701" cy="646331"/>
          </a:xfrm>
          <a:prstGeom prst="rect">
            <a:avLst/>
          </a:prstGeom>
          <a:noFill/>
        </p:spPr>
        <p:txBody>
          <a:bodyPr wrap="square" rtlCol="0">
            <a:spAutoFit/>
          </a:bodyPr>
          <a:lstStyle/>
          <a:p>
            <a:pPr marL="457200" indent="-457200">
              <a:buFont typeface="Wingdings" panose="05000000000000000000" pitchFamily="2" charset="2"/>
              <a:buChar char="u"/>
            </a:pPr>
            <a:r>
              <a:rPr kumimoji="1" lang="ja-JP" altLang="en-US" sz="3600" dirty="0">
                <a:latin typeface="UD デジタル 教科書体 NK-R" panose="02020400000000000000" pitchFamily="18" charset="-128"/>
                <a:ea typeface="UD デジタル 教科書体 NK-R" panose="02020400000000000000" pitchFamily="18" charset="-128"/>
              </a:rPr>
              <a:t>カッピング</a:t>
            </a:r>
          </a:p>
        </p:txBody>
      </p:sp>
      <p:sp>
        <p:nvSpPr>
          <p:cNvPr id="7" name="テキスト ボックス 6">
            <a:extLst>
              <a:ext uri="{FF2B5EF4-FFF2-40B4-BE49-F238E27FC236}">
                <a16:creationId xmlns:a16="http://schemas.microsoft.com/office/drawing/2014/main" id="{E19232E9-3744-372E-8A26-0B9E8E7D2942}"/>
              </a:ext>
            </a:extLst>
          </p:cNvPr>
          <p:cNvSpPr txBox="1"/>
          <p:nvPr/>
        </p:nvSpPr>
        <p:spPr>
          <a:xfrm>
            <a:off x="755667" y="2121599"/>
            <a:ext cx="7950200" cy="830997"/>
          </a:xfrm>
          <a:prstGeom prst="rect">
            <a:avLst/>
          </a:prstGeom>
          <a:noFill/>
        </p:spPr>
        <p:txBody>
          <a:bodyPr wrap="square" rtlCol="0">
            <a:spAutoFit/>
          </a:bodyPr>
          <a:lstStyle/>
          <a:p>
            <a:r>
              <a:rPr lang="ja-JP" altLang="en-US" sz="2400" b="1" dirty="0">
                <a:latin typeface="UD デジタル 教科書体 NK-R" panose="02020400000000000000" pitchFamily="18" charset="-128"/>
                <a:ea typeface="UD デジタル 教科書体 NK-R" panose="02020400000000000000" pitchFamily="18" charset="-128"/>
              </a:rPr>
              <a:t>別名</a:t>
            </a:r>
            <a:r>
              <a:rPr lang="en-US" altLang="ja-JP" sz="2400" b="1" dirty="0">
                <a:latin typeface="UD デジタル 教科書体 NK-R" panose="02020400000000000000" pitchFamily="18" charset="-128"/>
                <a:ea typeface="UD デジタル 教科書体 NK-R" panose="02020400000000000000" pitchFamily="18" charset="-128"/>
              </a:rPr>
              <a:t>【</a:t>
            </a:r>
            <a:r>
              <a:rPr lang="ja-JP" altLang="en-US" sz="2400" b="1" dirty="0">
                <a:latin typeface="UD デジタル 教科書体 NK-R" panose="02020400000000000000" pitchFamily="18" charset="-128"/>
                <a:ea typeface="UD デジタル 教科書体 NK-R" panose="02020400000000000000" pitchFamily="18" charset="-128"/>
              </a:rPr>
              <a:t>吸い玉</a:t>
            </a:r>
            <a:r>
              <a:rPr lang="en-US" altLang="ja-JP" sz="2400" b="1" dirty="0">
                <a:latin typeface="UD デジタル 教科書体 NK-R" panose="02020400000000000000" pitchFamily="18" charset="-128"/>
                <a:ea typeface="UD デジタル 教科書体 NK-R" panose="02020400000000000000" pitchFamily="18" charset="-128"/>
              </a:rPr>
              <a:t>】</a:t>
            </a:r>
            <a:r>
              <a:rPr lang="ja-JP" altLang="en-US" sz="2400" b="1" dirty="0">
                <a:latin typeface="UD デジタル 教科書体 NK-R" panose="02020400000000000000" pitchFamily="18" charset="-128"/>
                <a:ea typeface="UD デジタル 教科書体 NK-R" panose="02020400000000000000" pitchFamily="18" charset="-128"/>
              </a:rPr>
              <a:t>と呼ばれ、皮膚や筋肉層を吸い上げることで</a:t>
            </a:r>
            <a:br>
              <a:rPr lang="en-US" altLang="ja-JP" sz="2400" b="1" dirty="0">
                <a:latin typeface="UD デジタル 教科書体 NK-R" panose="02020400000000000000" pitchFamily="18" charset="-128"/>
                <a:ea typeface="UD デジタル 教科書体 NK-R" panose="02020400000000000000" pitchFamily="18" charset="-128"/>
              </a:rPr>
            </a:br>
            <a:r>
              <a:rPr lang="ja-JP" altLang="en-US" sz="2400" b="1" dirty="0">
                <a:latin typeface="UD デジタル 教科書体 NK-R" panose="02020400000000000000" pitchFamily="18" charset="-128"/>
                <a:ea typeface="UD デジタル 教科書体 NK-R" panose="02020400000000000000" pitchFamily="18" charset="-128"/>
              </a:rPr>
              <a:t>滞りやすい局所の巡りに刺激をあたえアクティブにします。</a:t>
            </a:r>
            <a:endParaRPr kumimoji="1" lang="ja-JP" altLang="en-US" sz="2400" b="1" dirty="0">
              <a:latin typeface="UD デジタル 教科書体 NK-R" panose="02020400000000000000" pitchFamily="18" charset="-128"/>
              <a:ea typeface="UD デジタル 教科書体 NK-R" panose="02020400000000000000" pitchFamily="18" charset="-128"/>
            </a:endParaRPr>
          </a:p>
        </p:txBody>
      </p:sp>
      <p:pic>
        <p:nvPicPr>
          <p:cNvPr id="9" name="図 8">
            <a:extLst>
              <a:ext uri="{FF2B5EF4-FFF2-40B4-BE49-F238E27FC236}">
                <a16:creationId xmlns:a16="http://schemas.microsoft.com/office/drawing/2014/main" id="{56FA29FF-DEA5-1426-45F9-C3D3E51A23C9}"/>
              </a:ext>
            </a:extLst>
          </p:cNvPr>
          <p:cNvPicPr>
            <a:picLocks noChangeAspect="1"/>
          </p:cNvPicPr>
          <p:nvPr/>
        </p:nvPicPr>
        <p:blipFill rotWithShape="1">
          <a:blip r:embed="rId8">
            <a:extLst>
              <a:ext uri="{28A0092B-C50C-407E-A947-70E740481C1C}">
                <a14:useLocalDpi xmlns:a14="http://schemas.microsoft.com/office/drawing/2010/main" val="0"/>
              </a:ext>
            </a:extLst>
          </a:blip>
          <a:srcRect t="51511" b="1656"/>
          <a:stretch/>
        </p:blipFill>
        <p:spPr>
          <a:xfrm>
            <a:off x="755667" y="8044232"/>
            <a:ext cx="5118381" cy="1892007"/>
          </a:xfrm>
          <a:prstGeom prst="rect">
            <a:avLst/>
          </a:prstGeom>
        </p:spPr>
      </p:pic>
      <p:sp>
        <p:nvSpPr>
          <p:cNvPr id="28" name="テキスト ボックス 27">
            <a:extLst>
              <a:ext uri="{FF2B5EF4-FFF2-40B4-BE49-F238E27FC236}">
                <a16:creationId xmlns:a16="http://schemas.microsoft.com/office/drawing/2014/main" id="{DB74800A-F52A-2B1B-7D9A-D795A75989EA}"/>
              </a:ext>
            </a:extLst>
          </p:cNvPr>
          <p:cNvSpPr txBox="1"/>
          <p:nvPr/>
        </p:nvSpPr>
        <p:spPr>
          <a:xfrm>
            <a:off x="11798541" y="1475268"/>
            <a:ext cx="2660025" cy="646331"/>
          </a:xfrm>
          <a:prstGeom prst="rect">
            <a:avLst/>
          </a:prstGeom>
          <a:noFill/>
        </p:spPr>
        <p:txBody>
          <a:bodyPr wrap="square" rtlCol="0">
            <a:spAutoFit/>
          </a:bodyPr>
          <a:lstStyle/>
          <a:p>
            <a:pPr marL="457200" indent="-457200">
              <a:buFont typeface="Wingdings" panose="05000000000000000000" pitchFamily="2" charset="2"/>
              <a:buChar char="u"/>
            </a:pPr>
            <a:r>
              <a:rPr kumimoji="1" lang="ja-JP" altLang="en-US" sz="3600" dirty="0">
                <a:latin typeface="UD デジタル 教科書体 NK-R" panose="02020400000000000000" pitchFamily="18" charset="-128"/>
                <a:ea typeface="UD デジタル 教科書体 NK-R" panose="02020400000000000000" pitchFamily="18" charset="-128"/>
              </a:rPr>
              <a:t>ローリング</a:t>
            </a:r>
          </a:p>
        </p:txBody>
      </p:sp>
      <p:sp>
        <p:nvSpPr>
          <p:cNvPr id="29" name="テキスト ボックス 28">
            <a:extLst>
              <a:ext uri="{FF2B5EF4-FFF2-40B4-BE49-F238E27FC236}">
                <a16:creationId xmlns:a16="http://schemas.microsoft.com/office/drawing/2014/main" id="{4677A474-50C9-A65A-4098-749E1D0DCCC8}"/>
              </a:ext>
            </a:extLst>
          </p:cNvPr>
          <p:cNvSpPr txBox="1"/>
          <p:nvPr/>
        </p:nvSpPr>
        <p:spPr>
          <a:xfrm>
            <a:off x="9772145" y="2085607"/>
            <a:ext cx="10014240" cy="1200329"/>
          </a:xfrm>
          <a:prstGeom prst="rect">
            <a:avLst/>
          </a:prstGeom>
          <a:noFill/>
        </p:spPr>
        <p:txBody>
          <a:bodyPr wrap="square" rtlCol="0">
            <a:spAutoFit/>
          </a:bodyPr>
          <a:lstStyle/>
          <a:p>
            <a:r>
              <a:rPr lang="ja-JP" altLang="en-US" sz="2400" b="1" dirty="0">
                <a:latin typeface="UD デジタル 教科書体 NK-R" panose="02020400000000000000" pitchFamily="18" charset="-128"/>
                <a:ea typeface="UD デジタル 教科書体 NK-R" panose="02020400000000000000" pitchFamily="18" charset="-128"/>
              </a:rPr>
              <a:t>吸引しながらローリングすることで皮膚がつまみ上げられ</a:t>
            </a:r>
            <a:br>
              <a:rPr lang="en-US" altLang="ja-JP" sz="2400" b="1" dirty="0">
                <a:latin typeface="UD デジタル 教科書体 NK-R" panose="02020400000000000000" pitchFamily="18" charset="-128"/>
                <a:ea typeface="UD デジタル 教科書体 NK-R" panose="02020400000000000000" pitchFamily="18" charset="-128"/>
              </a:rPr>
            </a:br>
            <a:r>
              <a:rPr lang="ja-JP" altLang="en-US" sz="2400" b="1" dirty="0">
                <a:latin typeface="UD デジタル 教科書体 NK-R" panose="02020400000000000000" pitchFamily="18" charset="-128"/>
                <a:ea typeface="UD デジタル 教科書体 NK-R" panose="02020400000000000000" pitchFamily="18" charset="-128"/>
              </a:rPr>
              <a:t>手技のほぐす・揉むをパワフルに再現します。</a:t>
            </a:r>
            <a:endParaRPr kumimoji="1" lang="en-US" altLang="ja-JP" sz="2400" b="1" dirty="0">
              <a:latin typeface="UD デジタル 教科書体 NK-R" panose="02020400000000000000" pitchFamily="18" charset="-128"/>
              <a:ea typeface="UD デジタル 教科書体 NK-R" panose="02020400000000000000" pitchFamily="18" charset="-128"/>
            </a:endParaRPr>
          </a:p>
          <a:p>
            <a:endParaRPr kumimoji="1" lang="ja-JP" altLang="en-US" sz="2400" b="1" dirty="0">
              <a:latin typeface="UD デジタル 教科書体 NK-R" panose="02020400000000000000" pitchFamily="18" charset="-128"/>
              <a:ea typeface="UD デジタル 教科書体 NK-R" panose="02020400000000000000" pitchFamily="18" charset="-128"/>
            </a:endParaRPr>
          </a:p>
        </p:txBody>
      </p:sp>
      <p:graphicFrame>
        <p:nvGraphicFramePr>
          <p:cNvPr id="30" name="図表 29">
            <a:extLst>
              <a:ext uri="{FF2B5EF4-FFF2-40B4-BE49-F238E27FC236}">
                <a16:creationId xmlns:a16="http://schemas.microsoft.com/office/drawing/2014/main" id="{79FB1669-1AA2-80C1-4B6C-B880CFAA0F67}"/>
              </a:ext>
            </a:extLst>
          </p:cNvPr>
          <p:cNvGraphicFramePr/>
          <p:nvPr>
            <p:extLst>
              <p:ext uri="{D42A27DB-BD31-4B8C-83A1-F6EECF244321}">
                <p14:modId xmlns:p14="http://schemas.microsoft.com/office/powerpoint/2010/main" val="2863393895"/>
              </p:ext>
            </p:extLst>
          </p:nvPr>
        </p:nvGraphicFramePr>
        <p:xfrm>
          <a:off x="9808592" y="3148045"/>
          <a:ext cx="5649019" cy="20535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0" name="object 15">
            <a:extLst>
              <a:ext uri="{FF2B5EF4-FFF2-40B4-BE49-F238E27FC236}">
                <a16:creationId xmlns:a16="http://schemas.microsoft.com/office/drawing/2014/main" id="{5DE19325-9E34-FE06-7D5B-7041A585C546}"/>
              </a:ext>
            </a:extLst>
          </p:cNvPr>
          <p:cNvSpPr txBox="1">
            <a:spLocks noGrp="1"/>
          </p:cNvSpPr>
          <p:nvPr>
            <p:ph type="title"/>
          </p:nvPr>
        </p:nvSpPr>
        <p:spPr>
          <a:xfrm>
            <a:off x="2671535" y="450860"/>
            <a:ext cx="12059245" cy="784188"/>
          </a:xfrm>
          <a:prstGeom prst="rect">
            <a:avLst/>
          </a:prstGeom>
        </p:spPr>
        <p:txBody>
          <a:bodyPr vert="horz" wrap="square" lIns="0" tIns="14604" rIns="0" bIns="0" rtlCol="0">
            <a:spAutoFit/>
          </a:bodyPr>
          <a:lstStyle/>
          <a:p>
            <a:pPr marL="12700">
              <a:lnSpc>
                <a:spcPct val="100000"/>
              </a:lnSpc>
              <a:spcBef>
                <a:spcPts val="114"/>
              </a:spcBef>
            </a:pPr>
            <a:r>
              <a:rPr lang="ja-JP" altLang="en-US" sz="500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rPr>
              <a:t>スキンエキスパート</a:t>
            </a:r>
            <a:r>
              <a:rPr lang="en-US" altLang="ja-JP" sz="500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rPr>
              <a:t>2</a:t>
            </a:r>
            <a:r>
              <a:rPr lang="ja-JP" altLang="en-US" sz="500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rPr>
              <a:t>種類の吸引アプローチ</a:t>
            </a:r>
            <a:endParaRPr sz="500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endParaRPr>
          </a:p>
        </p:txBody>
      </p:sp>
      <p:sp>
        <p:nvSpPr>
          <p:cNvPr id="2" name="テキスト ボックス 1">
            <a:extLst>
              <a:ext uri="{FF2B5EF4-FFF2-40B4-BE49-F238E27FC236}">
                <a16:creationId xmlns:a16="http://schemas.microsoft.com/office/drawing/2014/main" id="{AACF14CD-7B59-DFC1-F57D-6497AA4C7122}"/>
              </a:ext>
            </a:extLst>
          </p:cNvPr>
          <p:cNvSpPr txBox="1"/>
          <p:nvPr/>
        </p:nvSpPr>
        <p:spPr>
          <a:xfrm>
            <a:off x="1216714" y="7595150"/>
            <a:ext cx="5935708" cy="461665"/>
          </a:xfrm>
          <a:prstGeom prst="rect">
            <a:avLst/>
          </a:prstGeom>
          <a:solidFill>
            <a:schemeClr val="bg1"/>
          </a:solidFill>
        </p:spPr>
        <p:txBody>
          <a:bodyPr wrap="square" rtlCol="0">
            <a:spAutoFit/>
          </a:bodyPr>
          <a:lstStyle/>
          <a:p>
            <a:r>
              <a:rPr lang="ja-JP" altLang="en-US" sz="2400" b="1" dirty="0">
                <a:solidFill>
                  <a:srgbClr val="C00000"/>
                </a:solidFill>
                <a:latin typeface="UD デジタル 教科書体 NK-R" panose="02020400000000000000" pitchFamily="18" charset="-128"/>
                <a:ea typeface="UD デジタル 教科書体 NK-R" panose="02020400000000000000" pitchFamily="18" charset="-128"/>
              </a:rPr>
              <a:t>凸凹やオレンジピールスキン</a:t>
            </a:r>
            <a:r>
              <a:rPr lang="en-US" altLang="ja-JP" sz="2400" b="1" dirty="0">
                <a:solidFill>
                  <a:srgbClr val="C00000"/>
                </a:solidFill>
                <a:latin typeface="UD デジタル 教科書体 NK-R" panose="02020400000000000000" pitchFamily="18" charset="-128"/>
                <a:ea typeface="UD デジタル 教科書体 NK-R" panose="02020400000000000000" pitchFamily="18" charset="-128"/>
              </a:rPr>
              <a:t>※</a:t>
            </a:r>
            <a:r>
              <a:rPr lang="ja-JP" altLang="en-US" sz="2400" b="1" dirty="0">
                <a:solidFill>
                  <a:srgbClr val="C00000"/>
                </a:solidFill>
                <a:latin typeface="UD デジタル 教科書体 NK-R" panose="02020400000000000000" pitchFamily="18" charset="-128"/>
                <a:ea typeface="UD デジタル 教科書体 NK-R" panose="02020400000000000000" pitchFamily="18" charset="-128"/>
              </a:rPr>
              <a:t>がある状態</a:t>
            </a:r>
            <a:endParaRPr kumimoji="1" lang="ja-JP" altLang="en-US" sz="2400" b="1" dirty="0">
              <a:solidFill>
                <a:srgbClr val="C00000"/>
              </a:solidFill>
              <a:latin typeface="UD デジタル 教科書体 NK-R" panose="02020400000000000000" pitchFamily="18" charset="-128"/>
              <a:ea typeface="UD デジタル 教科書体 NK-R" panose="02020400000000000000" pitchFamily="18" charset="-128"/>
            </a:endParaRPr>
          </a:p>
        </p:txBody>
      </p:sp>
      <p:sp>
        <p:nvSpPr>
          <p:cNvPr id="3" name="object 16">
            <a:extLst>
              <a:ext uri="{FF2B5EF4-FFF2-40B4-BE49-F238E27FC236}">
                <a16:creationId xmlns:a16="http://schemas.microsoft.com/office/drawing/2014/main" id="{96D67930-B68B-4DD4-BCED-F41246DAD8E8}"/>
              </a:ext>
            </a:extLst>
          </p:cNvPr>
          <p:cNvSpPr txBox="1">
            <a:spLocks/>
          </p:cNvSpPr>
          <p:nvPr/>
        </p:nvSpPr>
        <p:spPr>
          <a:xfrm>
            <a:off x="16011537" y="7468864"/>
            <a:ext cx="1981200" cy="268903"/>
          </a:xfrm>
          <a:prstGeom prst="rect">
            <a:avLst/>
          </a:prstGeom>
          <a:ln>
            <a:noFill/>
          </a:ln>
        </p:spPr>
        <p:txBody>
          <a:bodyPr vert="horz" wrap="square" lIns="0" tIns="12700" rIns="0" bIns="0" rtlCol="0">
            <a:spAutoFit/>
          </a:bodyPr>
          <a:lstStyle>
            <a:lvl1pPr>
              <a:defRPr sz="2700" b="0" i="0">
                <a:solidFill>
                  <a:srgbClr val="414141"/>
                </a:solidFill>
                <a:latin typeface="SimSun"/>
                <a:ea typeface="+mj-ea"/>
                <a:cs typeface="SimSun"/>
              </a:defRPr>
            </a:lvl1pPr>
          </a:lstStyle>
          <a:p>
            <a:pPr marL="12700">
              <a:spcBef>
                <a:spcPts val="100"/>
              </a:spcBef>
            </a:pPr>
            <a:r>
              <a:rPr kumimoji="0" lang="en-US" altLang="ja-JP" sz="1600" kern="0" spc="-10" dirty="0">
                <a:latin typeface="UD デジタル 教科書体 NK-R" panose="02020400000000000000" pitchFamily="18" charset="-128"/>
                <a:ea typeface="UD デジタル 教科書体 NK-R" panose="02020400000000000000" pitchFamily="18" charset="-128"/>
              </a:rPr>
              <a:t>※</a:t>
            </a:r>
            <a:r>
              <a:rPr kumimoji="0" lang="ja-JP" altLang="en-US" sz="1600" kern="0" spc="-10" dirty="0">
                <a:latin typeface="UD デジタル 教科書体 NK-R" panose="02020400000000000000" pitchFamily="18" charset="-128"/>
                <a:ea typeface="UD デジタル 教科書体 NK-R" panose="02020400000000000000" pitchFamily="18" charset="-128"/>
              </a:rPr>
              <a:t>　セルライトの別名</a:t>
            </a:r>
            <a:endParaRPr kumimoji="0" lang="ja-JP" altLang="en-US" sz="1600" kern="0" dirty="0">
              <a:latin typeface="UD デジタル 教科書体 NK-R" panose="02020400000000000000" pitchFamily="18" charset="-128"/>
              <a:ea typeface="UD デジタル 教科書体 NK-R" panose="02020400000000000000" pitchFamily="18" charset="-128"/>
            </a:endParaRPr>
          </a:p>
        </p:txBody>
      </p:sp>
      <p:pic>
        <p:nvPicPr>
          <p:cNvPr id="8" name="図 7">
            <a:extLst>
              <a:ext uri="{FF2B5EF4-FFF2-40B4-BE49-F238E27FC236}">
                <a16:creationId xmlns:a16="http://schemas.microsoft.com/office/drawing/2014/main" id="{7D550F31-B5BE-ADAE-85D0-2265D3879AF6}"/>
              </a:ext>
            </a:extLst>
          </p:cNvPr>
          <p:cNvPicPr>
            <a:picLocks noChangeAspect="1"/>
          </p:cNvPicPr>
          <p:nvPr/>
        </p:nvPicPr>
        <p:blipFill rotWithShape="1">
          <a:blip r:embed="rId8">
            <a:extLst>
              <a:ext uri="{28A0092B-C50C-407E-A947-70E740481C1C}">
                <a14:useLocalDpi xmlns:a14="http://schemas.microsoft.com/office/drawing/2010/main" val="0"/>
              </a:ext>
            </a:extLst>
          </a:blip>
          <a:srcRect b="50797"/>
          <a:stretch/>
        </p:blipFill>
        <p:spPr>
          <a:xfrm>
            <a:off x="10343745" y="8080458"/>
            <a:ext cx="5113866" cy="1985995"/>
          </a:xfrm>
          <a:prstGeom prst="rect">
            <a:avLst/>
          </a:prstGeom>
        </p:spPr>
      </p:pic>
      <p:pic>
        <p:nvPicPr>
          <p:cNvPr id="12" name="図 11" descr="黒い背景に白い文字がある&#10;&#10;低い精度で自動的に生成された説明">
            <a:extLst>
              <a:ext uri="{FF2B5EF4-FFF2-40B4-BE49-F238E27FC236}">
                <a16:creationId xmlns:a16="http://schemas.microsoft.com/office/drawing/2014/main" id="{EDABA202-3BEB-2C63-59F1-972FD4F74C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69069" y="458964"/>
            <a:ext cx="2924583" cy="709712"/>
          </a:xfrm>
          <a:prstGeom prst="rect">
            <a:avLst/>
          </a:prstGeom>
        </p:spPr>
      </p:pic>
      <p:pic>
        <p:nvPicPr>
          <p:cNvPr id="19" name="図 18" descr="屋内, 人, 男, 持つ が含まれている画像&#10;&#10;自動的に生成された説明">
            <a:extLst>
              <a:ext uri="{FF2B5EF4-FFF2-40B4-BE49-F238E27FC236}">
                <a16:creationId xmlns:a16="http://schemas.microsoft.com/office/drawing/2014/main" id="{5B584900-36D7-F7CC-ADC5-3161CE156145}"/>
              </a:ext>
            </a:extLst>
          </p:cNvPr>
          <p:cNvPicPr>
            <a:picLocks noChangeAspect="1"/>
          </p:cNvPicPr>
          <p:nvPr/>
        </p:nvPicPr>
        <p:blipFill>
          <a:blip r:embed="rId15" cstate="print">
            <a:extLst>
              <a:ext uri="{28A0092B-C50C-407E-A947-70E740481C1C}">
                <a14:useLocalDpi xmlns:a14="http://schemas.microsoft.com/office/drawing/2010/main" val="0"/>
              </a:ext>
            </a:extLst>
          </a:blip>
          <a:srcRect t="15996" r="18060"/>
          <a:stretch/>
        </p:blipFill>
        <p:spPr>
          <a:xfrm rot="10800000">
            <a:off x="6880076" y="3110138"/>
            <a:ext cx="1916676" cy="1473698"/>
          </a:xfrm>
          <a:prstGeom prst="rect">
            <a:avLst/>
          </a:prstGeom>
          <a:ln>
            <a:noFill/>
          </a:ln>
          <a:effectLst>
            <a:softEdge rad="112500"/>
          </a:effectLst>
        </p:spPr>
      </p:pic>
      <p:sp>
        <p:nvSpPr>
          <p:cNvPr id="20" name="テキスト ボックス 19">
            <a:extLst>
              <a:ext uri="{FF2B5EF4-FFF2-40B4-BE49-F238E27FC236}">
                <a16:creationId xmlns:a16="http://schemas.microsoft.com/office/drawing/2014/main" id="{39DADE31-C3ED-B43C-416D-60A9D785BA69}"/>
              </a:ext>
            </a:extLst>
          </p:cNvPr>
          <p:cNvSpPr txBox="1"/>
          <p:nvPr/>
        </p:nvSpPr>
        <p:spPr>
          <a:xfrm>
            <a:off x="11964828" y="7644439"/>
            <a:ext cx="4038600" cy="461665"/>
          </a:xfrm>
          <a:prstGeom prst="rect">
            <a:avLst/>
          </a:prstGeom>
          <a:solidFill>
            <a:schemeClr val="bg1"/>
          </a:solidFill>
        </p:spPr>
        <p:txBody>
          <a:bodyPr wrap="square" rtlCol="0">
            <a:spAutoFit/>
          </a:bodyPr>
          <a:lstStyle/>
          <a:p>
            <a:r>
              <a:rPr lang="ja-JP" altLang="en-US" sz="2400" b="1" dirty="0">
                <a:solidFill>
                  <a:srgbClr val="C00000"/>
                </a:solidFill>
                <a:latin typeface="UD デジタル 教科書体 NK-R" panose="02020400000000000000" pitchFamily="18" charset="-128"/>
                <a:ea typeface="UD デジタル 教科書体 NK-R" panose="02020400000000000000" pitchFamily="18" charset="-128"/>
              </a:rPr>
              <a:t>なめらかで健康的な状態</a:t>
            </a:r>
            <a:endParaRPr kumimoji="1" lang="ja-JP" altLang="en-US" sz="2400" b="1" dirty="0">
              <a:solidFill>
                <a:srgbClr val="C00000"/>
              </a:solidFill>
              <a:latin typeface="UD デジタル 教科書体 NK-R" panose="02020400000000000000" pitchFamily="18" charset="-128"/>
              <a:ea typeface="UD デジタル 教科書体 NK-R" panose="02020400000000000000" pitchFamily="18" charset="-128"/>
            </a:endParaRPr>
          </a:p>
        </p:txBody>
      </p:sp>
      <p:pic>
        <p:nvPicPr>
          <p:cNvPr id="27" name="図 26">
            <a:extLst>
              <a:ext uri="{FF2B5EF4-FFF2-40B4-BE49-F238E27FC236}">
                <a16:creationId xmlns:a16="http://schemas.microsoft.com/office/drawing/2014/main" id="{671EF204-C4C1-8243-8882-0F6A626D76BF}"/>
              </a:ext>
            </a:extLst>
          </p:cNvPr>
          <p:cNvPicPr>
            <a:picLocks noChangeAspect="1"/>
          </p:cNvPicPr>
          <p:nvPr/>
        </p:nvPicPr>
        <p:blipFill>
          <a:blip r:embed="rId16"/>
          <a:stretch>
            <a:fillRect/>
          </a:stretch>
        </p:blipFill>
        <p:spPr>
          <a:xfrm>
            <a:off x="8458200" y="5606488"/>
            <a:ext cx="10281772" cy="1632735"/>
          </a:xfrm>
          <a:prstGeom prst="rect">
            <a:avLst/>
          </a:prstGeom>
        </p:spPr>
      </p:pic>
      <p:pic>
        <p:nvPicPr>
          <p:cNvPr id="84" name="図 83" descr="バスルームの一角にある便器&#10;&#10;低い精度で自動的に生成された説明">
            <a:extLst>
              <a:ext uri="{FF2B5EF4-FFF2-40B4-BE49-F238E27FC236}">
                <a16:creationId xmlns:a16="http://schemas.microsoft.com/office/drawing/2014/main" id="{380340C7-C29E-385F-2E30-5793810D0AC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6101452">
            <a:off x="15188294" y="4074147"/>
            <a:ext cx="2610361" cy="2115295"/>
          </a:xfrm>
          <a:prstGeom prst="rect">
            <a:avLst/>
          </a:prstGeom>
        </p:spPr>
      </p:pic>
      <p:sp>
        <p:nvSpPr>
          <p:cNvPr id="31" name="二等辺三角形 30">
            <a:extLst>
              <a:ext uri="{FF2B5EF4-FFF2-40B4-BE49-F238E27FC236}">
                <a16:creationId xmlns:a16="http://schemas.microsoft.com/office/drawing/2014/main" id="{033CB092-D45A-C619-DBFD-DAA760B2408C}"/>
              </a:ext>
            </a:extLst>
          </p:cNvPr>
          <p:cNvSpPr/>
          <p:nvPr/>
        </p:nvSpPr>
        <p:spPr>
          <a:xfrm rot="5400000">
            <a:off x="8864888" y="8457582"/>
            <a:ext cx="868774" cy="856575"/>
          </a:xfrm>
          <a:prstGeom prst="triangle">
            <a:avLst>
              <a:gd name="adj" fmla="val 55012"/>
            </a:avLst>
          </a:prstGeom>
          <a:solidFill>
            <a:schemeClr val="accent2">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a:p>
        </p:txBody>
      </p:sp>
      <p:pic>
        <p:nvPicPr>
          <p:cNvPr id="22" name="図 21" descr="屋内, 座る, テーブル, 暗い が含まれている画像&#10;&#10;自動的に生成された説明">
            <a:extLst>
              <a:ext uri="{FF2B5EF4-FFF2-40B4-BE49-F238E27FC236}">
                <a16:creationId xmlns:a16="http://schemas.microsoft.com/office/drawing/2014/main" id="{0C076CE5-4EDF-8632-91AA-97EFC0817C1E}"/>
              </a:ext>
            </a:extLst>
          </p:cNvPr>
          <p:cNvPicPr>
            <a:picLocks noChangeAspect="1"/>
          </p:cNvPicPr>
          <p:nvPr/>
        </p:nvPicPr>
        <p:blipFill>
          <a:blip r:embed="rId18" cstate="print">
            <a:extLst>
              <a:ext uri="{28A0092B-C50C-407E-A947-70E740481C1C}">
                <a14:useLocalDpi xmlns:a14="http://schemas.microsoft.com/office/drawing/2010/main" val="0"/>
              </a:ext>
            </a:extLst>
          </a:blip>
          <a:srcRect l="53724" b="40755"/>
          <a:stretch/>
        </p:blipFill>
        <p:spPr>
          <a:xfrm>
            <a:off x="6880076" y="3045391"/>
            <a:ext cx="1855429" cy="2375416"/>
          </a:xfrm>
          <a:prstGeom prst="rect">
            <a:avLst/>
          </a:prstGeom>
        </p:spPr>
      </p:pic>
      <p:pic>
        <p:nvPicPr>
          <p:cNvPr id="32" name="図 31" descr="ベッドに寝ている女性&#10;&#10;自動的に生成された説明">
            <a:extLst>
              <a:ext uri="{FF2B5EF4-FFF2-40B4-BE49-F238E27FC236}">
                <a16:creationId xmlns:a16="http://schemas.microsoft.com/office/drawing/2014/main" id="{02AC21C4-A11B-3F57-1ECB-AE4187E965D3}"/>
              </a:ext>
            </a:extLst>
          </p:cNvPr>
          <p:cNvPicPr>
            <a:picLocks noChangeAspect="1"/>
          </p:cNvPicPr>
          <p:nvPr/>
        </p:nvPicPr>
        <p:blipFill>
          <a:blip r:embed="rId19">
            <a:extLst>
              <a:ext uri="{28A0092B-C50C-407E-A947-70E740481C1C}">
                <a14:useLocalDpi xmlns:a14="http://schemas.microsoft.com/office/drawing/2010/main" val="0"/>
              </a:ext>
            </a:extLst>
          </a:blip>
          <a:srcRect l="34192" t="24977" r="24938" b="32194"/>
          <a:stretch/>
        </p:blipFill>
        <p:spPr>
          <a:xfrm>
            <a:off x="15591541" y="2952596"/>
            <a:ext cx="2046741" cy="1428755"/>
          </a:xfrm>
          <a:prstGeom prst="rect">
            <a:avLst/>
          </a:prstGeom>
          <a:ln>
            <a:noFill/>
          </a:ln>
          <a:effectLst>
            <a:softEdge rad="112500"/>
          </a:effectLst>
        </p:spPr>
      </p:pic>
      <p:sp>
        <p:nvSpPr>
          <p:cNvPr id="33" name="四角形: 角を丸くする 32">
            <a:extLst>
              <a:ext uri="{FF2B5EF4-FFF2-40B4-BE49-F238E27FC236}">
                <a16:creationId xmlns:a16="http://schemas.microsoft.com/office/drawing/2014/main" id="{33EB36B7-C749-0642-6789-ABE66D8537AD}"/>
              </a:ext>
            </a:extLst>
          </p:cNvPr>
          <p:cNvSpPr/>
          <p:nvPr/>
        </p:nvSpPr>
        <p:spPr>
          <a:xfrm>
            <a:off x="766025" y="5666553"/>
            <a:ext cx="7189133" cy="1718016"/>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000" b="1" dirty="0"/>
              <a:t>　　</a:t>
            </a:r>
          </a:p>
        </p:txBody>
      </p:sp>
      <p:sp>
        <p:nvSpPr>
          <p:cNvPr id="34" name="テキスト ボックス 33">
            <a:extLst>
              <a:ext uri="{FF2B5EF4-FFF2-40B4-BE49-F238E27FC236}">
                <a16:creationId xmlns:a16="http://schemas.microsoft.com/office/drawing/2014/main" id="{EB50565C-30A1-7416-638A-1C7416C4B968}"/>
              </a:ext>
            </a:extLst>
          </p:cNvPr>
          <p:cNvSpPr txBox="1"/>
          <p:nvPr/>
        </p:nvSpPr>
        <p:spPr>
          <a:xfrm>
            <a:off x="1039778" y="5815113"/>
            <a:ext cx="6716736" cy="2031325"/>
          </a:xfrm>
          <a:prstGeom prst="rect">
            <a:avLst/>
          </a:prstGeom>
          <a:noFill/>
        </p:spPr>
        <p:txBody>
          <a:bodyPr wrap="square">
            <a:spAutoFit/>
          </a:bodyPr>
          <a:lstStyle/>
          <a:p>
            <a:r>
              <a:rPr lang="ja-JP" altLang="ja-JP" dirty="0">
                <a:solidFill>
                  <a:srgbClr val="663300"/>
                </a:solidFill>
                <a:effectLst/>
                <a:latin typeface="BIZ UDゴシック" panose="020B0400000000000000" pitchFamily="49" charset="-128"/>
                <a:ea typeface="BIZ UDゴシック" panose="020B0400000000000000" pitchFamily="49" charset="-128"/>
              </a:rPr>
              <a:t>吸引カップ、吸引式ローラーヘッド</a:t>
            </a:r>
            <a:r>
              <a:rPr lang="ja-JP" altLang="en-US" dirty="0">
                <a:solidFill>
                  <a:srgbClr val="663300"/>
                </a:solidFill>
                <a:effectLst/>
                <a:latin typeface="BIZ UDゴシック" panose="020B0400000000000000" pitchFamily="49" charset="-128"/>
                <a:ea typeface="BIZ UDゴシック" panose="020B0400000000000000" pitchFamily="49" charset="-128"/>
              </a:rPr>
              <a:t>により</a:t>
            </a:r>
            <a:r>
              <a:rPr lang="ja-JP" altLang="ja-JP" dirty="0">
                <a:solidFill>
                  <a:srgbClr val="663300"/>
                </a:solidFill>
                <a:effectLst/>
                <a:latin typeface="BIZ UDゴシック" panose="020B0400000000000000" pitchFamily="49" charset="-128"/>
                <a:ea typeface="BIZ UDゴシック" panose="020B0400000000000000" pitchFamily="49" charset="-128"/>
              </a:rPr>
              <a:t>ボディ・フェイス</a:t>
            </a:r>
            <a:r>
              <a:rPr lang="ja-JP" altLang="en-US" dirty="0">
                <a:solidFill>
                  <a:srgbClr val="663300"/>
                </a:solidFill>
                <a:effectLst/>
                <a:latin typeface="BIZ UDゴシック" panose="020B0400000000000000" pitchFamily="49" charset="-128"/>
                <a:ea typeface="BIZ UDゴシック" panose="020B0400000000000000" pitchFamily="49" charset="-128"/>
              </a:rPr>
              <a:t>、細かい部分まで確実に吸引アプローチをしていきます。固くなった凸凹肌</a:t>
            </a:r>
            <a:r>
              <a:rPr lang="ja-JP" altLang="en-US" spc="85" dirty="0">
                <a:solidFill>
                  <a:srgbClr val="663300"/>
                </a:solidFill>
                <a:latin typeface="BIZ UDゴシック" panose="020B0400000000000000" pitchFamily="49" charset="-128"/>
                <a:ea typeface="BIZ UDゴシック" panose="020B0400000000000000" pitchFamily="49" charset="-128"/>
              </a:rPr>
              <a:t>を的確に吸い上げることで</a:t>
            </a:r>
            <a:r>
              <a:rPr kumimoji="1" lang="ja-JP" altLang="ja-JP" kern="1200" spc="85" dirty="0">
                <a:solidFill>
                  <a:srgbClr val="663300"/>
                </a:solidFill>
                <a:effectLst/>
                <a:latin typeface="BIZ UDゴシック" panose="020B0400000000000000" pitchFamily="49" charset="-128"/>
                <a:ea typeface="BIZ UDゴシック" panose="020B0400000000000000" pitchFamily="49" charset="-128"/>
                <a:cs typeface="SimSun" panose="02010600030101010101" pitchFamily="2" charset="-122"/>
              </a:rPr>
              <a:t>柔らかく</a:t>
            </a:r>
            <a:r>
              <a:rPr kumimoji="1" lang="ja-JP" altLang="en-US" kern="1200" spc="85" dirty="0">
                <a:solidFill>
                  <a:srgbClr val="663300"/>
                </a:solidFill>
                <a:effectLst/>
                <a:latin typeface="BIZ UDゴシック" panose="020B0400000000000000" pitchFamily="49" charset="-128"/>
                <a:ea typeface="BIZ UDゴシック" panose="020B0400000000000000" pitchFamily="49" charset="-128"/>
                <a:cs typeface="SimSun" panose="02010600030101010101" pitchFamily="2" charset="-122"/>
              </a:rPr>
              <a:t>ほぐし</a:t>
            </a:r>
            <a:r>
              <a:rPr kumimoji="1" lang="ja-JP" altLang="ja-JP" kern="1200" spc="85" dirty="0">
                <a:solidFill>
                  <a:srgbClr val="663300"/>
                </a:solidFill>
                <a:effectLst/>
                <a:latin typeface="BIZ UDゴシック" panose="020B0400000000000000" pitchFamily="49" charset="-128"/>
                <a:ea typeface="BIZ UDゴシック" panose="020B0400000000000000" pitchFamily="49" charset="-128"/>
                <a:cs typeface="SimSun" panose="02010600030101010101" pitchFamily="2" charset="-122"/>
              </a:rPr>
              <a:t>、</a:t>
            </a:r>
            <a:r>
              <a:rPr kumimoji="1" lang="ja-JP" altLang="en-US" kern="1200" spc="85" dirty="0">
                <a:solidFill>
                  <a:srgbClr val="663300"/>
                </a:solidFill>
                <a:effectLst/>
                <a:latin typeface="BIZ UDゴシック" panose="020B0400000000000000" pitchFamily="49" charset="-128"/>
                <a:ea typeface="BIZ UDゴシック" panose="020B0400000000000000" pitchFamily="49" charset="-128"/>
                <a:cs typeface="SimSun" panose="02010600030101010101" pitchFamily="2" charset="-122"/>
              </a:rPr>
              <a:t>巡りに刺激をあたえ、排泄力を高め</a:t>
            </a:r>
            <a:r>
              <a:rPr kumimoji="1" lang="ja-JP" altLang="ja-JP" kern="1200" spc="85" dirty="0">
                <a:solidFill>
                  <a:srgbClr val="663300"/>
                </a:solidFill>
                <a:effectLst/>
                <a:latin typeface="BIZ UDゴシック" panose="020B0400000000000000" pitchFamily="49" charset="-128"/>
                <a:ea typeface="BIZ UDゴシック" panose="020B0400000000000000" pitchFamily="49" charset="-128"/>
                <a:cs typeface="SimSun" panose="02010600030101010101" pitchFamily="2" charset="-122"/>
              </a:rPr>
              <a:t>変</a:t>
            </a:r>
            <a:r>
              <a:rPr kumimoji="1" lang="ja-JP" altLang="ja-JP" kern="1200" spc="85" dirty="0">
                <a:solidFill>
                  <a:srgbClr val="663300"/>
                </a:solidFill>
                <a:effectLst/>
                <a:latin typeface="BIZ UDゴシック" panose="020B0400000000000000" pitchFamily="49" charset="-128"/>
                <a:ea typeface="BIZ UDゴシック" panose="020B0400000000000000" pitchFamily="49" charset="-128"/>
                <a:cs typeface="Microsoft JhengHei" panose="020B0604030504040204" pitchFamily="34" charset="-120"/>
              </a:rPr>
              <a:t>化</a:t>
            </a:r>
            <a:r>
              <a:rPr lang="ja-JP" altLang="en-US" spc="85" dirty="0">
                <a:solidFill>
                  <a:srgbClr val="663300"/>
                </a:solidFill>
                <a:latin typeface="BIZ UDゴシック" panose="020B0400000000000000" pitchFamily="49" charset="-128"/>
                <a:ea typeface="BIZ UDゴシック" panose="020B0400000000000000" pitchFamily="49" charset="-128"/>
                <a:cs typeface="Microsoft JhengHei" panose="020B0604030504040204" pitchFamily="34" charset="-120"/>
              </a:rPr>
              <a:t>しやすいコンディションへ導きます。</a:t>
            </a:r>
            <a:endParaRPr lang="en-US" altLang="ja-JP" spc="85" dirty="0">
              <a:solidFill>
                <a:srgbClr val="663300"/>
              </a:solidFill>
              <a:latin typeface="BIZ UDゴシック" panose="020B0400000000000000" pitchFamily="49" charset="-128"/>
              <a:ea typeface="BIZ UDゴシック" panose="020B0400000000000000" pitchFamily="49" charset="-128"/>
              <a:cs typeface="Microsoft JhengHei" panose="020B0604030504040204" pitchFamily="34" charset="-120"/>
            </a:endParaRPr>
          </a:p>
          <a:p>
            <a:br>
              <a:rPr lang="en-US" altLang="ja-JP" spc="85" dirty="0">
                <a:latin typeface="BIZ UDP明朝 Medium" panose="02020500000000000000" pitchFamily="18" charset="-128"/>
                <a:ea typeface="BIZ UDP明朝 Medium" panose="02020500000000000000" pitchFamily="18" charset="-128"/>
                <a:cs typeface="Microsoft JhengHei" panose="020B0604030504040204" pitchFamily="34" charset="-120"/>
              </a:rPr>
            </a:br>
            <a:endParaRPr lang="ja-JP" altLang="ja-JP"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Tree>
    <p:extLst>
      <p:ext uri="{BB962C8B-B14F-4D97-AF65-F5344CB8AC3E}">
        <p14:creationId xmlns:p14="http://schemas.microsoft.com/office/powerpoint/2010/main" val="2954366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16655" y="2944387"/>
            <a:ext cx="5159375" cy="5105009"/>
          </a:xfrm>
          <a:custGeom>
            <a:avLst/>
            <a:gdLst/>
            <a:ahLst/>
            <a:cxnLst/>
            <a:rect l="l" t="t" r="r" b="b"/>
            <a:pathLst>
              <a:path w="5159375" h="8221980">
                <a:moveTo>
                  <a:pt x="4834810" y="8221763"/>
                </a:moveTo>
                <a:lnTo>
                  <a:pt x="323942" y="8221763"/>
                </a:lnTo>
                <a:lnTo>
                  <a:pt x="308322" y="8219034"/>
                </a:lnTo>
                <a:lnTo>
                  <a:pt x="265129" y="8206277"/>
                </a:lnTo>
                <a:lnTo>
                  <a:pt x="224118" y="8188938"/>
                </a:lnTo>
                <a:lnTo>
                  <a:pt x="185587" y="8167317"/>
                </a:lnTo>
                <a:lnTo>
                  <a:pt x="149839" y="8141713"/>
                </a:lnTo>
                <a:lnTo>
                  <a:pt x="117171" y="8112428"/>
                </a:lnTo>
                <a:lnTo>
                  <a:pt x="87886" y="8079760"/>
                </a:lnTo>
                <a:lnTo>
                  <a:pt x="62282" y="8044012"/>
                </a:lnTo>
                <a:lnTo>
                  <a:pt x="40661" y="8005481"/>
                </a:lnTo>
                <a:lnTo>
                  <a:pt x="23322" y="7964470"/>
                </a:lnTo>
                <a:lnTo>
                  <a:pt x="10565" y="7921277"/>
                </a:lnTo>
                <a:lnTo>
                  <a:pt x="2691" y="7876204"/>
                </a:lnTo>
                <a:lnTo>
                  <a:pt x="0" y="7829552"/>
                </a:lnTo>
                <a:lnTo>
                  <a:pt x="0" y="400047"/>
                </a:lnTo>
                <a:lnTo>
                  <a:pt x="2691" y="353395"/>
                </a:lnTo>
                <a:lnTo>
                  <a:pt x="10565" y="308322"/>
                </a:lnTo>
                <a:lnTo>
                  <a:pt x="23322" y="265129"/>
                </a:lnTo>
                <a:lnTo>
                  <a:pt x="40661" y="224118"/>
                </a:lnTo>
                <a:lnTo>
                  <a:pt x="62282" y="185587"/>
                </a:lnTo>
                <a:lnTo>
                  <a:pt x="87886" y="149839"/>
                </a:lnTo>
                <a:lnTo>
                  <a:pt x="117171" y="117171"/>
                </a:lnTo>
                <a:lnTo>
                  <a:pt x="149839" y="87886"/>
                </a:lnTo>
                <a:lnTo>
                  <a:pt x="185587" y="62282"/>
                </a:lnTo>
                <a:lnTo>
                  <a:pt x="224118" y="40661"/>
                </a:lnTo>
                <a:lnTo>
                  <a:pt x="265129" y="23322"/>
                </a:lnTo>
                <a:lnTo>
                  <a:pt x="308322" y="10565"/>
                </a:lnTo>
                <a:lnTo>
                  <a:pt x="353395" y="2691"/>
                </a:lnTo>
                <a:lnTo>
                  <a:pt x="400048" y="0"/>
                </a:lnTo>
                <a:lnTo>
                  <a:pt x="4758704" y="0"/>
                </a:lnTo>
                <a:lnTo>
                  <a:pt x="4805357" y="2691"/>
                </a:lnTo>
                <a:lnTo>
                  <a:pt x="4850431" y="10565"/>
                </a:lnTo>
                <a:lnTo>
                  <a:pt x="4893623" y="23322"/>
                </a:lnTo>
                <a:lnTo>
                  <a:pt x="4934635" y="40661"/>
                </a:lnTo>
                <a:lnTo>
                  <a:pt x="4973165" y="62282"/>
                </a:lnTo>
                <a:lnTo>
                  <a:pt x="5008914" y="87886"/>
                </a:lnTo>
                <a:lnTo>
                  <a:pt x="5041581" y="117171"/>
                </a:lnTo>
                <a:lnTo>
                  <a:pt x="5070866" y="149839"/>
                </a:lnTo>
                <a:lnTo>
                  <a:pt x="5096470" y="185587"/>
                </a:lnTo>
                <a:lnTo>
                  <a:pt x="5118091" y="224118"/>
                </a:lnTo>
                <a:lnTo>
                  <a:pt x="5135430" y="265129"/>
                </a:lnTo>
                <a:lnTo>
                  <a:pt x="5148187" y="308322"/>
                </a:lnTo>
                <a:lnTo>
                  <a:pt x="5156061" y="353395"/>
                </a:lnTo>
                <a:lnTo>
                  <a:pt x="5158753" y="400047"/>
                </a:lnTo>
                <a:lnTo>
                  <a:pt x="5158753" y="7829552"/>
                </a:lnTo>
                <a:lnTo>
                  <a:pt x="5156061" y="7876204"/>
                </a:lnTo>
                <a:lnTo>
                  <a:pt x="5148187" y="7921277"/>
                </a:lnTo>
                <a:lnTo>
                  <a:pt x="5135430" y="7964470"/>
                </a:lnTo>
                <a:lnTo>
                  <a:pt x="5118091" y="8005481"/>
                </a:lnTo>
                <a:lnTo>
                  <a:pt x="5096470" y="8044012"/>
                </a:lnTo>
                <a:lnTo>
                  <a:pt x="5070866" y="8079760"/>
                </a:lnTo>
                <a:lnTo>
                  <a:pt x="5041581" y="8112428"/>
                </a:lnTo>
                <a:lnTo>
                  <a:pt x="5008914" y="8141713"/>
                </a:lnTo>
                <a:lnTo>
                  <a:pt x="4973165" y="8167317"/>
                </a:lnTo>
                <a:lnTo>
                  <a:pt x="4934635" y="8188938"/>
                </a:lnTo>
                <a:lnTo>
                  <a:pt x="4893623" y="8206277"/>
                </a:lnTo>
                <a:lnTo>
                  <a:pt x="4850431" y="8219034"/>
                </a:lnTo>
                <a:lnTo>
                  <a:pt x="4834810" y="8221763"/>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endParaRPr/>
          </a:p>
        </p:txBody>
      </p:sp>
      <p:sp>
        <p:nvSpPr>
          <p:cNvPr id="3" name="object 3"/>
          <p:cNvSpPr txBox="1"/>
          <p:nvPr/>
        </p:nvSpPr>
        <p:spPr>
          <a:xfrm>
            <a:off x="1453575" y="6063430"/>
            <a:ext cx="4133655" cy="1630680"/>
          </a:xfrm>
          <a:prstGeom prst="rect">
            <a:avLst/>
          </a:prstGeom>
        </p:spPr>
        <p:txBody>
          <a:bodyPr vert="horz" wrap="square" lIns="0" tIns="86360" rIns="0" bIns="0" rtlCol="0">
            <a:spAutoFit/>
          </a:bodyPr>
          <a:lstStyle/>
          <a:p>
            <a:pPr marL="12700">
              <a:lnSpc>
                <a:spcPct val="100000"/>
              </a:lnSpc>
              <a:spcBef>
                <a:spcPts val="680"/>
              </a:spcBef>
            </a:pPr>
            <a:r>
              <a:rPr sz="18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凹凸の状</a:t>
            </a:r>
            <a:r>
              <a:rPr sz="1850" dirty="0">
                <a:solidFill>
                  <a:srgbClr val="414141"/>
                </a:solidFill>
                <a:latin typeface="UD デジタル 教科書体 NK-R" panose="02020400000000000000" pitchFamily="18" charset="-128"/>
                <a:ea typeface="UD デジタル 教科書体 NK-R" panose="02020400000000000000" pitchFamily="18" charset="-128"/>
                <a:cs typeface="SimSun"/>
              </a:rPr>
              <a:t>態</a:t>
            </a:r>
            <a:endParaRPr sz="1850" dirty="0">
              <a:latin typeface="UD デジタル 教科書体 NK-R" panose="02020400000000000000" pitchFamily="18" charset="-128"/>
              <a:ea typeface="UD デジタル 教科書体 NK-R" panose="02020400000000000000" pitchFamily="18" charset="-128"/>
              <a:cs typeface="SimSun"/>
            </a:endParaRPr>
          </a:p>
          <a:p>
            <a:pPr marL="12700" marR="5080" algn="just">
              <a:lnSpc>
                <a:spcPct val="127800"/>
              </a:lnSpc>
              <a:spcBef>
                <a:spcPts val="15"/>
              </a:spcBef>
            </a:pPr>
            <a:r>
              <a:rPr sz="1600" spc="30" dirty="0" err="1">
                <a:solidFill>
                  <a:srgbClr val="66666E"/>
                </a:solidFill>
                <a:latin typeface="UD デジタル 教科書体 NK-R" panose="02020400000000000000" pitchFamily="18" charset="-128"/>
                <a:ea typeface="UD デジタル 教科書体 NK-R" panose="02020400000000000000" pitchFamily="18" charset="-128"/>
                <a:cs typeface="SimSun"/>
              </a:rPr>
              <a:t>凹凸部に</a:t>
            </a:r>
            <a:r>
              <a:rPr sz="1600" spc="30"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触</a:t>
            </a:r>
            <a:r>
              <a:rPr sz="1600" spc="30" dirty="0" err="1">
                <a:solidFill>
                  <a:srgbClr val="66666E"/>
                </a:solidFill>
                <a:latin typeface="UD デジタル 教科書体 NK-R" panose="02020400000000000000" pitchFamily="18" charset="-128"/>
                <a:ea typeface="UD デジタル 教科書体 NK-R" panose="02020400000000000000" pitchFamily="18" charset="-128"/>
                <a:cs typeface="SimSun"/>
              </a:rPr>
              <a:t>れた時わずかにでも刺激を感じる</a:t>
            </a:r>
            <a:r>
              <a:rPr sz="1600" spc="25" dirty="0" err="1">
                <a:solidFill>
                  <a:srgbClr val="66666E"/>
                </a:solidFill>
                <a:latin typeface="UD デジタル 教科書体 NK-R" panose="02020400000000000000" pitchFamily="18" charset="-128"/>
                <a:ea typeface="UD デジタル 教科書体 NK-R" panose="02020400000000000000" pitchFamily="18" charset="-128"/>
                <a:cs typeface="SimSun"/>
              </a:rPr>
              <a:t>場</a:t>
            </a:r>
            <a:r>
              <a:rPr sz="1600" spc="30" dirty="0" err="1">
                <a:solidFill>
                  <a:srgbClr val="66666E"/>
                </a:solidFill>
                <a:latin typeface="UD デジタル 教科書体 NK-R" panose="02020400000000000000" pitchFamily="18" charset="-128"/>
                <a:ea typeface="UD デジタル 教科書体 NK-R" panose="02020400000000000000" pitchFamily="18" charset="-128"/>
                <a:cs typeface="SimSun"/>
              </a:rPr>
              <a:t>合</a:t>
            </a:r>
            <a:r>
              <a:rPr lang="ja-JP" altLang="en-US"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r>
              <a:rPr sz="1600" spc="30" dirty="0" err="1">
                <a:solidFill>
                  <a:srgbClr val="66666E"/>
                </a:solidFill>
                <a:latin typeface="UD デジタル 教科書体 NK-R" panose="02020400000000000000" pitchFamily="18" charset="-128"/>
                <a:ea typeface="UD デジタル 教科書体 NK-R" panose="02020400000000000000" pitchFamily="18" charset="-128"/>
                <a:cs typeface="SimSun"/>
              </a:rPr>
              <a:t>繊維型オレンジピールに変異し始めてい</a:t>
            </a:r>
            <a:r>
              <a:rPr sz="1600" spc="35" dirty="0" err="1">
                <a:solidFill>
                  <a:srgbClr val="66666E"/>
                </a:solidFill>
                <a:latin typeface="UD デジタル 教科書体 NK-R" panose="02020400000000000000" pitchFamily="18" charset="-128"/>
                <a:ea typeface="UD デジタル 教科書体 NK-R" panose="02020400000000000000" pitchFamily="18" charset="-128"/>
                <a:cs typeface="SimSun"/>
              </a:rPr>
              <a:t>る</a:t>
            </a:r>
            <a:r>
              <a:rPr sz="1600" spc="30" dirty="0" err="1">
                <a:solidFill>
                  <a:srgbClr val="66666E"/>
                </a:solidFill>
                <a:latin typeface="UD デジタル 教科書体 NK-R" panose="02020400000000000000" pitchFamily="18" charset="-128"/>
                <a:ea typeface="UD デジタル 教科書体 NK-R" panose="02020400000000000000" pitchFamily="18" charset="-128"/>
                <a:cs typeface="SimSun"/>
              </a:rPr>
              <a:t>ことを</a:t>
            </a:r>
            <a:r>
              <a:rPr sz="1600" spc="30"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err="1">
                <a:solidFill>
                  <a:srgbClr val="66666E"/>
                </a:solidFill>
                <a:latin typeface="UD デジタル 教科書体 NK-R" panose="02020400000000000000" pitchFamily="18" charset="-128"/>
                <a:ea typeface="UD デジタル 教科書体 NK-R" panose="02020400000000000000" pitchFamily="18" charset="-128"/>
                <a:cs typeface="SimSun"/>
              </a:rPr>
              <a:t>している可能性があります。この場</a:t>
            </a:r>
            <a:r>
              <a:rPr sz="1600" spc="35" dirty="0" err="1">
                <a:solidFill>
                  <a:srgbClr val="66666E"/>
                </a:solidFill>
                <a:latin typeface="UD デジタル 教科書体 NK-R" panose="02020400000000000000" pitchFamily="18" charset="-128"/>
                <a:ea typeface="UD デジタル 教科書体 NK-R" panose="02020400000000000000" pitchFamily="18" charset="-128"/>
                <a:cs typeface="SimSun"/>
              </a:rPr>
              <a:t>合</a:t>
            </a:r>
            <a:r>
              <a:rPr lang="en-US" altLang="ja-JP" sz="1600" spc="35" dirty="0" err="1">
                <a:solidFill>
                  <a:srgbClr val="66666E"/>
                </a:solidFill>
                <a:latin typeface="UD デジタル 教科書体 NK-R" panose="02020400000000000000" pitchFamily="18" charset="-128"/>
                <a:ea typeface="UD デジタル 教科書体 NK-R" panose="02020400000000000000" pitchFamily="18" charset="-128"/>
                <a:cs typeface="SimSun"/>
              </a:rPr>
              <a:t>､</a:t>
            </a:r>
            <a:r>
              <a:rPr sz="1600" spc="30" dirty="0" err="1">
                <a:solidFill>
                  <a:srgbClr val="66666E"/>
                </a:solidFill>
                <a:latin typeface="UD デジタル 教科書体 NK-R" panose="02020400000000000000" pitchFamily="18" charset="-128"/>
                <a:ea typeface="UD デジタル 教科書体 NK-R" panose="02020400000000000000" pitchFamily="18" charset="-128"/>
                <a:cs typeface="SimSun"/>
              </a:rPr>
              <a:t>混合形態のオレンジピールになります</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600" dirty="0">
              <a:latin typeface="UD デジタル 教科書体 NK-R" panose="02020400000000000000" pitchFamily="18" charset="-128"/>
              <a:ea typeface="UD デジタル 教科書体 NK-R" panose="02020400000000000000" pitchFamily="18" charset="-128"/>
              <a:cs typeface="SimSun"/>
            </a:endParaRPr>
          </a:p>
        </p:txBody>
      </p:sp>
      <p:sp>
        <p:nvSpPr>
          <p:cNvPr id="5" name="object 5"/>
          <p:cNvSpPr/>
          <p:nvPr/>
        </p:nvSpPr>
        <p:spPr>
          <a:xfrm>
            <a:off x="6607846" y="2944386"/>
            <a:ext cx="5159375" cy="5105009"/>
          </a:xfrm>
          <a:custGeom>
            <a:avLst/>
            <a:gdLst/>
            <a:ahLst/>
            <a:cxnLst/>
            <a:rect l="l" t="t" r="r" b="b"/>
            <a:pathLst>
              <a:path w="5159375" h="8221980">
                <a:moveTo>
                  <a:pt x="4834810" y="8221763"/>
                </a:moveTo>
                <a:lnTo>
                  <a:pt x="323942" y="8221763"/>
                </a:lnTo>
                <a:lnTo>
                  <a:pt x="308321" y="8219034"/>
                </a:lnTo>
                <a:lnTo>
                  <a:pt x="265129" y="8206277"/>
                </a:lnTo>
                <a:lnTo>
                  <a:pt x="224117" y="8188938"/>
                </a:lnTo>
                <a:lnTo>
                  <a:pt x="185587" y="8167317"/>
                </a:lnTo>
                <a:lnTo>
                  <a:pt x="149838" y="8141713"/>
                </a:lnTo>
                <a:lnTo>
                  <a:pt x="117171" y="8112428"/>
                </a:lnTo>
                <a:lnTo>
                  <a:pt x="87886" y="8079760"/>
                </a:lnTo>
                <a:lnTo>
                  <a:pt x="62282" y="8044012"/>
                </a:lnTo>
                <a:lnTo>
                  <a:pt x="40661" y="8005481"/>
                </a:lnTo>
                <a:lnTo>
                  <a:pt x="23321" y="7964470"/>
                </a:lnTo>
                <a:lnTo>
                  <a:pt x="10565" y="7921277"/>
                </a:lnTo>
                <a:lnTo>
                  <a:pt x="2690" y="7876204"/>
                </a:lnTo>
                <a:lnTo>
                  <a:pt x="0" y="7829559"/>
                </a:lnTo>
                <a:lnTo>
                  <a:pt x="0" y="400040"/>
                </a:lnTo>
                <a:lnTo>
                  <a:pt x="2690" y="353395"/>
                </a:lnTo>
                <a:lnTo>
                  <a:pt x="10565" y="308322"/>
                </a:lnTo>
                <a:lnTo>
                  <a:pt x="23321" y="265129"/>
                </a:lnTo>
                <a:lnTo>
                  <a:pt x="40661" y="224118"/>
                </a:lnTo>
                <a:lnTo>
                  <a:pt x="62282" y="185587"/>
                </a:lnTo>
                <a:lnTo>
                  <a:pt x="87886" y="149839"/>
                </a:lnTo>
                <a:lnTo>
                  <a:pt x="117171" y="117171"/>
                </a:lnTo>
                <a:lnTo>
                  <a:pt x="149838" y="87886"/>
                </a:lnTo>
                <a:lnTo>
                  <a:pt x="185587" y="62282"/>
                </a:lnTo>
                <a:lnTo>
                  <a:pt x="224117" y="40661"/>
                </a:lnTo>
                <a:lnTo>
                  <a:pt x="265129" y="23322"/>
                </a:lnTo>
                <a:lnTo>
                  <a:pt x="308321" y="10565"/>
                </a:lnTo>
                <a:lnTo>
                  <a:pt x="353395" y="2691"/>
                </a:lnTo>
                <a:lnTo>
                  <a:pt x="400048" y="0"/>
                </a:lnTo>
                <a:lnTo>
                  <a:pt x="4758704" y="0"/>
                </a:lnTo>
                <a:lnTo>
                  <a:pt x="4805357" y="2691"/>
                </a:lnTo>
                <a:lnTo>
                  <a:pt x="4850431" y="10565"/>
                </a:lnTo>
                <a:lnTo>
                  <a:pt x="4893623" y="23322"/>
                </a:lnTo>
                <a:lnTo>
                  <a:pt x="4934635" y="40661"/>
                </a:lnTo>
                <a:lnTo>
                  <a:pt x="4973165" y="62282"/>
                </a:lnTo>
                <a:lnTo>
                  <a:pt x="5008914" y="87886"/>
                </a:lnTo>
                <a:lnTo>
                  <a:pt x="5041581" y="117171"/>
                </a:lnTo>
                <a:lnTo>
                  <a:pt x="5070866" y="149839"/>
                </a:lnTo>
                <a:lnTo>
                  <a:pt x="5096470" y="185587"/>
                </a:lnTo>
                <a:lnTo>
                  <a:pt x="5118091" y="224118"/>
                </a:lnTo>
                <a:lnTo>
                  <a:pt x="5135431" y="265129"/>
                </a:lnTo>
                <a:lnTo>
                  <a:pt x="5148187" y="308322"/>
                </a:lnTo>
                <a:lnTo>
                  <a:pt x="5156062" y="353395"/>
                </a:lnTo>
                <a:lnTo>
                  <a:pt x="5158752" y="400040"/>
                </a:lnTo>
                <a:lnTo>
                  <a:pt x="5158752" y="7829559"/>
                </a:lnTo>
                <a:lnTo>
                  <a:pt x="5156062" y="7876204"/>
                </a:lnTo>
                <a:lnTo>
                  <a:pt x="5148187" y="7921277"/>
                </a:lnTo>
                <a:lnTo>
                  <a:pt x="5135431" y="7964470"/>
                </a:lnTo>
                <a:lnTo>
                  <a:pt x="5118091" y="8005481"/>
                </a:lnTo>
                <a:lnTo>
                  <a:pt x="5096470" y="8044012"/>
                </a:lnTo>
                <a:lnTo>
                  <a:pt x="5070866" y="8079760"/>
                </a:lnTo>
                <a:lnTo>
                  <a:pt x="5041581" y="8112428"/>
                </a:lnTo>
                <a:lnTo>
                  <a:pt x="5008914" y="8141713"/>
                </a:lnTo>
                <a:lnTo>
                  <a:pt x="4973165" y="8167317"/>
                </a:lnTo>
                <a:lnTo>
                  <a:pt x="4934635" y="8188938"/>
                </a:lnTo>
                <a:lnTo>
                  <a:pt x="4893623" y="8206277"/>
                </a:lnTo>
                <a:lnTo>
                  <a:pt x="4850431" y="8219034"/>
                </a:lnTo>
                <a:lnTo>
                  <a:pt x="4834810" y="8221763"/>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endParaRPr/>
          </a:p>
        </p:txBody>
      </p:sp>
      <p:sp>
        <p:nvSpPr>
          <p:cNvPr id="6" name="object 6"/>
          <p:cNvSpPr txBox="1"/>
          <p:nvPr/>
        </p:nvSpPr>
        <p:spPr>
          <a:xfrm>
            <a:off x="6973885" y="3982063"/>
            <a:ext cx="4327525" cy="1583690"/>
          </a:xfrm>
          <a:prstGeom prst="rect">
            <a:avLst/>
          </a:prstGeom>
        </p:spPr>
        <p:txBody>
          <a:bodyPr vert="horz" wrap="square" lIns="0" tIns="72390" rIns="0" bIns="0" rtlCol="0">
            <a:spAutoFit/>
          </a:bodyPr>
          <a:lstStyle/>
          <a:p>
            <a:pPr marL="12700">
              <a:lnSpc>
                <a:spcPct val="100000"/>
              </a:lnSpc>
              <a:spcBef>
                <a:spcPts val="570"/>
              </a:spcBef>
            </a:pPr>
            <a:r>
              <a:rPr sz="18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凸凹の種</a:t>
            </a:r>
            <a:r>
              <a:rPr sz="1850" dirty="0">
                <a:solidFill>
                  <a:srgbClr val="414141"/>
                </a:solidFill>
                <a:latin typeface="UD デジタル 教科書体 NK-R" panose="02020400000000000000" pitchFamily="18" charset="-128"/>
                <a:ea typeface="UD デジタル 教科書体 NK-R" panose="02020400000000000000" pitchFamily="18" charset="-128"/>
                <a:cs typeface="SimSun"/>
              </a:rPr>
              <a:t>類</a:t>
            </a:r>
            <a:endParaRPr sz="1850" dirty="0">
              <a:latin typeface="UD デジタル 教科書体 NK-R" panose="02020400000000000000" pitchFamily="18" charset="-128"/>
              <a:ea typeface="UD デジタル 教科書体 NK-R" panose="02020400000000000000" pitchFamily="18" charset="-128"/>
              <a:cs typeface="SimSun"/>
            </a:endParaRPr>
          </a:p>
          <a:p>
            <a:pPr marL="12700" marR="75565">
              <a:lnSpc>
                <a:spcPts val="2400"/>
              </a:lnSpc>
              <a:spcBef>
                <a:spcPts val="130"/>
              </a:spcBef>
            </a:pPr>
            <a:r>
              <a:rPr sz="1600" spc="-165" dirty="0" err="1">
                <a:solidFill>
                  <a:srgbClr val="66666E"/>
                </a:solidFill>
                <a:latin typeface="UD デジタル 教科書体 NK-R" panose="02020400000000000000" pitchFamily="18" charset="-128"/>
                <a:ea typeface="UD デジタル 教科書体 NK-R" panose="02020400000000000000" pitchFamily="18" charset="-128"/>
                <a:cs typeface="SimSun"/>
              </a:rPr>
              <a:t>巡りが悪く</a:t>
            </a:r>
            <a:r>
              <a:rPr sz="1600" spc="-16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165" dirty="0" err="1">
                <a:solidFill>
                  <a:srgbClr val="66666E"/>
                </a:solidFill>
                <a:latin typeface="UD デジタル 教科書体 NK-R" panose="02020400000000000000" pitchFamily="18" charset="-128"/>
                <a:ea typeface="UD デジタル 教科書体 NK-R" panose="02020400000000000000" pitchFamily="18" charset="-128"/>
                <a:cs typeface="SimSun"/>
              </a:rPr>
              <a:t>分を溜め込みやすい</a:t>
            </a:r>
            <a:r>
              <a:rPr sz="1600" spc="-16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16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に多く</a:t>
            </a:r>
            <a:r>
              <a:rPr sz="1600" spc="-16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165" dirty="0" err="1">
                <a:solidFill>
                  <a:srgbClr val="66666E"/>
                </a:solidFill>
                <a:latin typeface="UD デジタル 教科書体 NK-R" panose="02020400000000000000" pitchFamily="18" charset="-128"/>
                <a:ea typeface="UD デジタル 教科書体 NK-R" panose="02020400000000000000" pitchFamily="18" charset="-128"/>
                <a:cs typeface="SimSun"/>
              </a:rPr>
              <a:t>られ</a:t>
            </a:r>
            <a:r>
              <a:rPr sz="1600" spc="2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ま</a:t>
            </a:r>
            <a:r>
              <a:rPr sz="1600" spc="-16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す。冷えてむくんだ状態</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600" dirty="0">
              <a:latin typeface="UD デジタル 教科書体 NK-R" panose="02020400000000000000" pitchFamily="18" charset="-128"/>
              <a:ea typeface="UD デジタル 教科書体 NK-R" panose="02020400000000000000" pitchFamily="18" charset="-128"/>
              <a:cs typeface="SimSun"/>
            </a:endParaRPr>
          </a:p>
          <a:p>
            <a:pPr marL="12700" marR="5080">
              <a:lnSpc>
                <a:spcPts val="2400"/>
              </a:lnSpc>
            </a:pPr>
            <a:r>
              <a:rPr sz="1600" spc="10" dirty="0">
                <a:solidFill>
                  <a:srgbClr val="66666E"/>
                </a:solidFill>
                <a:latin typeface="UD デジタル 教科書体 NK-R" panose="02020400000000000000" pitchFamily="18" charset="-128"/>
                <a:ea typeface="UD デジタル 教科書体 NK-R" panose="02020400000000000000" pitchFamily="18" charset="-128"/>
                <a:cs typeface="SimSun"/>
              </a:rPr>
              <a:t>凹凸が</a:t>
            </a:r>
            <a:r>
              <a:rPr sz="1600" spc="1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10" dirty="0">
                <a:solidFill>
                  <a:srgbClr val="66666E"/>
                </a:solidFill>
                <a:latin typeface="UD デジタル 教科書体 NK-R" panose="02020400000000000000" pitchFamily="18" charset="-128"/>
                <a:ea typeface="UD デジタル 教科書体 NK-R" panose="02020400000000000000" pitchFamily="18" charset="-128"/>
                <a:cs typeface="SimSun"/>
              </a:rPr>
              <a:t>きめでえくぼ状の箇所があるのが特</a:t>
            </a:r>
            <a:r>
              <a:rPr sz="1600" spc="25" dirty="0">
                <a:solidFill>
                  <a:srgbClr val="66666E"/>
                </a:solidFill>
                <a:latin typeface="UD デジタル 教科書体 NK-R" panose="02020400000000000000" pitchFamily="18" charset="-128"/>
                <a:ea typeface="UD デジタル 教科書体 NK-R" panose="02020400000000000000" pitchFamily="18" charset="-128"/>
                <a:cs typeface="SimSun"/>
              </a:rPr>
              <a:t>徴 </a:t>
            </a:r>
            <a:r>
              <a:rPr sz="1600" spc="10" dirty="0">
                <a:solidFill>
                  <a:srgbClr val="66666E"/>
                </a:solidFill>
                <a:latin typeface="UD デジタル 教科書体 NK-R" panose="02020400000000000000" pitchFamily="18" charset="-128"/>
                <a:ea typeface="UD デジタル 教科書体 NK-R" panose="02020400000000000000" pitchFamily="18" charset="-128"/>
                <a:cs typeface="SimSun"/>
              </a:rPr>
              <a:t>です</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600" dirty="0">
              <a:latin typeface="UD デジタル 教科書体 NK-R" panose="02020400000000000000" pitchFamily="18" charset="-128"/>
              <a:ea typeface="UD デジタル 教科書体 NK-R" panose="02020400000000000000" pitchFamily="18" charset="-128"/>
              <a:cs typeface="SimSun"/>
            </a:endParaRPr>
          </a:p>
        </p:txBody>
      </p:sp>
      <p:sp>
        <p:nvSpPr>
          <p:cNvPr id="8" name="object 8"/>
          <p:cNvSpPr/>
          <p:nvPr/>
        </p:nvSpPr>
        <p:spPr>
          <a:xfrm>
            <a:off x="12228805" y="2933718"/>
            <a:ext cx="5159375" cy="5105009"/>
          </a:xfrm>
          <a:custGeom>
            <a:avLst/>
            <a:gdLst/>
            <a:ahLst/>
            <a:cxnLst/>
            <a:rect l="l" t="t" r="r" b="b"/>
            <a:pathLst>
              <a:path w="5159375" h="8221980">
                <a:moveTo>
                  <a:pt x="4834810" y="8221763"/>
                </a:moveTo>
                <a:lnTo>
                  <a:pt x="323942" y="8221763"/>
                </a:lnTo>
                <a:lnTo>
                  <a:pt x="308321" y="8219034"/>
                </a:lnTo>
                <a:lnTo>
                  <a:pt x="265129" y="8206277"/>
                </a:lnTo>
                <a:lnTo>
                  <a:pt x="224117" y="8188938"/>
                </a:lnTo>
                <a:lnTo>
                  <a:pt x="185587" y="8167317"/>
                </a:lnTo>
                <a:lnTo>
                  <a:pt x="149838" y="8141713"/>
                </a:lnTo>
                <a:lnTo>
                  <a:pt x="117171" y="8112428"/>
                </a:lnTo>
                <a:lnTo>
                  <a:pt x="87886" y="8079760"/>
                </a:lnTo>
                <a:lnTo>
                  <a:pt x="62282" y="8044012"/>
                </a:lnTo>
                <a:lnTo>
                  <a:pt x="40661" y="8005481"/>
                </a:lnTo>
                <a:lnTo>
                  <a:pt x="23321" y="7964470"/>
                </a:lnTo>
                <a:lnTo>
                  <a:pt x="10565" y="7921277"/>
                </a:lnTo>
                <a:lnTo>
                  <a:pt x="2691" y="7876204"/>
                </a:lnTo>
                <a:lnTo>
                  <a:pt x="0" y="7829557"/>
                </a:lnTo>
                <a:lnTo>
                  <a:pt x="0" y="400042"/>
                </a:lnTo>
                <a:lnTo>
                  <a:pt x="2691" y="353395"/>
                </a:lnTo>
                <a:lnTo>
                  <a:pt x="10565" y="308322"/>
                </a:lnTo>
                <a:lnTo>
                  <a:pt x="23321" y="265129"/>
                </a:lnTo>
                <a:lnTo>
                  <a:pt x="40661" y="224118"/>
                </a:lnTo>
                <a:lnTo>
                  <a:pt x="62282" y="185587"/>
                </a:lnTo>
                <a:lnTo>
                  <a:pt x="87886" y="149839"/>
                </a:lnTo>
                <a:lnTo>
                  <a:pt x="117171" y="117171"/>
                </a:lnTo>
                <a:lnTo>
                  <a:pt x="149838" y="87886"/>
                </a:lnTo>
                <a:lnTo>
                  <a:pt x="185587" y="62282"/>
                </a:lnTo>
                <a:lnTo>
                  <a:pt x="224117" y="40661"/>
                </a:lnTo>
                <a:lnTo>
                  <a:pt x="265129" y="23322"/>
                </a:lnTo>
                <a:lnTo>
                  <a:pt x="308321" y="10565"/>
                </a:lnTo>
                <a:lnTo>
                  <a:pt x="353395" y="2691"/>
                </a:lnTo>
                <a:lnTo>
                  <a:pt x="400048" y="0"/>
                </a:lnTo>
                <a:lnTo>
                  <a:pt x="4758704" y="0"/>
                </a:lnTo>
                <a:lnTo>
                  <a:pt x="4805357" y="2691"/>
                </a:lnTo>
                <a:lnTo>
                  <a:pt x="4850430" y="10565"/>
                </a:lnTo>
                <a:lnTo>
                  <a:pt x="4893623" y="23322"/>
                </a:lnTo>
                <a:lnTo>
                  <a:pt x="4934634" y="40661"/>
                </a:lnTo>
                <a:lnTo>
                  <a:pt x="4973164" y="62282"/>
                </a:lnTo>
                <a:lnTo>
                  <a:pt x="5008913" y="87886"/>
                </a:lnTo>
                <a:lnTo>
                  <a:pt x="5041580" y="117171"/>
                </a:lnTo>
                <a:lnTo>
                  <a:pt x="5070866" y="149839"/>
                </a:lnTo>
                <a:lnTo>
                  <a:pt x="5096469" y="185587"/>
                </a:lnTo>
                <a:lnTo>
                  <a:pt x="5118091" y="224118"/>
                </a:lnTo>
                <a:lnTo>
                  <a:pt x="5135430" y="265129"/>
                </a:lnTo>
                <a:lnTo>
                  <a:pt x="5148187" y="308322"/>
                </a:lnTo>
                <a:lnTo>
                  <a:pt x="5156061" y="353395"/>
                </a:lnTo>
                <a:lnTo>
                  <a:pt x="5158752" y="400042"/>
                </a:lnTo>
                <a:lnTo>
                  <a:pt x="5158752" y="7829557"/>
                </a:lnTo>
                <a:lnTo>
                  <a:pt x="5156061" y="7876204"/>
                </a:lnTo>
                <a:lnTo>
                  <a:pt x="5148187" y="7921277"/>
                </a:lnTo>
                <a:lnTo>
                  <a:pt x="5135430" y="7964470"/>
                </a:lnTo>
                <a:lnTo>
                  <a:pt x="5118091" y="8005481"/>
                </a:lnTo>
                <a:lnTo>
                  <a:pt x="5096469" y="8044012"/>
                </a:lnTo>
                <a:lnTo>
                  <a:pt x="5070866" y="8079760"/>
                </a:lnTo>
                <a:lnTo>
                  <a:pt x="5041580" y="8112428"/>
                </a:lnTo>
                <a:lnTo>
                  <a:pt x="5008913" y="8141713"/>
                </a:lnTo>
                <a:lnTo>
                  <a:pt x="4973164" y="8167317"/>
                </a:lnTo>
                <a:lnTo>
                  <a:pt x="4934634" y="8188938"/>
                </a:lnTo>
                <a:lnTo>
                  <a:pt x="4893623" y="8206277"/>
                </a:lnTo>
                <a:lnTo>
                  <a:pt x="4850430" y="8219034"/>
                </a:lnTo>
                <a:lnTo>
                  <a:pt x="4834810" y="8221763"/>
                </a:lnTo>
                <a:close/>
              </a:path>
            </a:pathLst>
          </a:custGeom>
          <a:solidFill>
            <a:srgbClr val="FFFFFF"/>
          </a:solidFill>
          <a:effectLst>
            <a:outerShdw blurRad="63500" sx="102000" sy="102000" algn="ctr" rotWithShape="0">
              <a:prstClr val="black">
                <a:alpha val="40000"/>
              </a:prstClr>
            </a:outerShdw>
          </a:effectLst>
        </p:spPr>
        <p:txBody>
          <a:bodyPr wrap="square" lIns="0" tIns="0" rIns="0" bIns="0" rtlCol="0"/>
          <a:lstStyle/>
          <a:p>
            <a:endParaRPr/>
          </a:p>
        </p:txBody>
      </p:sp>
      <p:sp>
        <p:nvSpPr>
          <p:cNvPr id="9" name="object 9"/>
          <p:cNvSpPr txBox="1"/>
          <p:nvPr/>
        </p:nvSpPr>
        <p:spPr>
          <a:xfrm>
            <a:off x="1191081" y="3233725"/>
            <a:ext cx="16080264" cy="474489"/>
          </a:xfrm>
          <a:prstGeom prst="rect">
            <a:avLst/>
          </a:prstGeom>
        </p:spPr>
        <p:txBody>
          <a:bodyPr vert="horz" wrap="square" lIns="0" tIns="12700" rIns="0" bIns="0" rtlCol="0">
            <a:spAutoFit/>
          </a:bodyPr>
          <a:lstStyle/>
          <a:p>
            <a:pPr marL="12700">
              <a:lnSpc>
                <a:spcPct val="100000"/>
              </a:lnSpc>
              <a:spcBef>
                <a:spcPts val="100"/>
              </a:spcBef>
              <a:tabLst>
                <a:tab pos="5552440" algn="l"/>
                <a:tab pos="11092180" algn="l"/>
              </a:tabLst>
            </a:pPr>
            <a:r>
              <a:rPr sz="3000" dirty="0" err="1">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脂肪型オレンジピール</a:t>
            </a:r>
            <a:r>
              <a:rPr lang="ja-JP" altLang="en-US" sz="3000" dirty="0">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スキン</a:t>
            </a:r>
            <a:r>
              <a:rPr lang="en-US" altLang="ja-JP" sz="2000" dirty="0">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a:t>
            </a:r>
            <a:r>
              <a:rPr sz="3000" dirty="0">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	</a:t>
            </a:r>
            <a:r>
              <a:rPr lang="ja-JP" altLang="en-US" sz="3000" dirty="0">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　</a:t>
            </a:r>
            <a:r>
              <a:rPr sz="3000" dirty="0" err="1">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浮腫型オレンジピール</a:t>
            </a:r>
            <a:r>
              <a:rPr lang="ja-JP" altLang="en-US" sz="3000" dirty="0">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スキン</a:t>
            </a:r>
            <a:r>
              <a:rPr lang="en-US" altLang="ja-JP" sz="2000" dirty="0">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a:t>
            </a:r>
            <a:r>
              <a:rPr sz="3000" dirty="0">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	</a:t>
            </a:r>
            <a:r>
              <a:rPr lang="ja-JP" altLang="en-US" sz="3000" dirty="0">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　</a:t>
            </a:r>
            <a:r>
              <a:rPr sz="3000" dirty="0" err="1">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繊維型オレンジピール</a:t>
            </a:r>
            <a:r>
              <a:rPr lang="ja-JP" altLang="en-US" sz="3000" dirty="0">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スキン</a:t>
            </a:r>
            <a:r>
              <a:rPr lang="en-US" altLang="ja-JP" sz="2000" dirty="0">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rPr>
              <a:t>※</a:t>
            </a:r>
            <a:endParaRPr sz="2000" dirty="0">
              <a:solidFill>
                <a:srgbClr val="C0000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SimSun"/>
            </a:endParaRPr>
          </a:p>
        </p:txBody>
      </p:sp>
      <p:sp>
        <p:nvSpPr>
          <p:cNvPr id="10" name="object 10"/>
          <p:cNvSpPr txBox="1"/>
          <p:nvPr/>
        </p:nvSpPr>
        <p:spPr>
          <a:xfrm>
            <a:off x="12709704" y="3933545"/>
            <a:ext cx="4387215" cy="1939925"/>
          </a:xfrm>
          <a:prstGeom prst="rect">
            <a:avLst/>
          </a:prstGeom>
        </p:spPr>
        <p:txBody>
          <a:bodyPr vert="horz" wrap="square" lIns="0" tIns="85090" rIns="0" bIns="0" rtlCol="0">
            <a:spAutoFit/>
          </a:bodyPr>
          <a:lstStyle/>
          <a:p>
            <a:pPr marL="12700">
              <a:lnSpc>
                <a:spcPct val="100000"/>
              </a:lnSpc>
              <a:spcBef>
                <a:spcPts val="670"/>
              </a:spcBef>
            </a:pPr>
            <a:r>
              <a:rPr sz="18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凸凹の種</a:t>
            </a:r>
            <a:r>
              <a:rPr sz="1850" dirty="0">
                <a:solidFill>
                  <a:srgbClr val="414141"/>
                </a:solidFill>
                <a:latin typeface="UD デジタル 教科書体 NK-R" panose="02020400000000000000" pitchFamily="18" charset="-128"/>
                <a:ea typeface="UD デジタル 教科書体 NK-R" panose="02020400000000000000" pitchFamily="18" charset="-128"/>
                <a:cs typeface="SimSun"/>
              </a:rPr>
              <a:t>類</a:t>
            </a:r>
            <a:endParaRPr sz="1850" dirty="0">
              <a:latin typeface="UD デジタル 教科書体 NK-R" panose="02020400000000000000" pitchFamily="18" charset="-128"/>
              <a:ea typeface="UD デジタル 教科書体 NK-R" panose="02020400000000000000" pitchFamily="18" charset="-128"/>
              <a:cs typeface="SimSun"/>
            </a:endParaRPr>
          </a:p>
          <a:p>
            <a:pPr marL="12700" marR="5080">
              <a:lnSpc>
                <a:spcPct val="127800"/>
              </a:lnSpc>
              <a:spcBef>
                <a:spcPts val="5"/>
              </a:spcBef>
            </a:pP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下線維</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化</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により質感が硬くなっています</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 </a:t>
            </a:r>
            <a:r>
              <a:rPr sz="1600" spc="30" dirty="0" err="1">
                <a:solidFill>
                  <a:srgbClr val="66666E"/>
                </a:solidFill>
                <a:latin typeface="UD デジタル 教科書体 NK-R" panose="02020400000000000000" pitchFamily="18" charset="-128"/>
                <a:ea typeface="UD デジタル 教科書体 NK-R" panose="02020400000000000000" pitchFamily="18" charset="-128"/>
                <a:cs typeface="SimSun"/>
              </a:rPr>
              <a:t>脂肪細胞の周辺にコラーゲン線維が絡みつき</a:t>
            </a:r>
            <a:r>
              <a:rPr sz="1600" spc="25" dirty="0" err="1">
                <a:solidFill>
                  <a:srgbClr val="66666E"/>
                </a:solidFill>
                <a:latin typeface="UD デジタル 教科書体 NK-R" panose="02020400000000000000" pitchFamily="18" charset="-128"/>
                <a:ea typeface="UD デジタル 教科書体 NK-R" panose="02020400000000000000" pitchFamily="18" charset="-128"/>
                <a:cs typeface="SimSun"/>
              </a:rPr>
              <a:t>固</a:t>
            </a:r>
            <a:r>
              <a:rPr sz="1600" spc="30" dirty="0" err="1">
                <a:solidFill>
                  <a:srgbClr val="66666E"/>
                </a:solidFill>
                <a:latin typeface="UD デジタル 教科書体 NK-R" panose="02020400000000000000" pitchFamily="18" charset="-128"/>
                <a:ea typeface="UD デジタル 教科書体 NK-R" panose="02020400000000000000" pitchFamily="18" charset="-128"/>
                <a:cs typeface="SimSun"/>
              </a:rPr>
              <a:t>くほぐれにくい状態</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600" dirty="0">
              <a:latin typeface="UD デジタル 教科書体 NK-R" panose="02020400000000000000" pitchFamily="18" charset="-128"/>
              <a:ea typeface="UD デジタル 教科書体 NK-R" panose="02020400000000000000" pitchFamily="18" charset="-128"/>
              <a:cs typeface="SimSun"/>
            </a:endParaRPr>
          </a:p>
          <a:p>
            <a:pPr marL="12700" marR="5080">
              <a:lnSpc>
                <a:spcPct val="127800"/>
              </a:lnSpc>
            </a:pP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肌の表</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に凸凹があらわれ固そうに</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えます</a:t>
            </a:r>
            <a:r>
              <a:rPr sz="1600" spc="25" dirty="0">
                <a:solidFill>
                  <a:srgbClr val="66666E"/>
                </a:solidFill>
                <a:latin typeface="UD デジタル 教科書体 NK-R" panose="02020400000000000000" pitchFamily="18" charset="-128"/>
                <a:ea typeface="UD デジタル 教科書体 NK-R" panose="02020400000000000000" pitchFamily="18" charset="-128"/>
                <a:cs typeface="SimSun"/>
              </a:rPr>
              <a:t>。 </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触</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ると痛みを感じる場合もあります</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600" dirty="0">
              <a:latin typeface="UD デジタル 教科書体 NK-R" panose="02020400000000000000" pitchFamily="18" charset="-128"/>
              <a:ea typeface="UD デジタル 教科書体 NK-R" panose="02020400000000000000" pitchFamily="18" charset="-128"/>
              <a:cs typeface="SimSun"/>
            </a:endParaRPr>
          </a:p>
        </p:txBody>
      </p:sp>
      <p:sp>
        <p:nvSpPr>
          <p:cNvPr id="11" name="object 11"/>
          <p:cNvSpPr txBox="1"/>
          <p:nvPr/>
        </p:nvSpPr>
        <p:spPr>
          <a:xfrm>
            <a:off x="12751789" y="6036209"/>
            <a:ext cx="4387214" cy="1612686"/>
          </a:xfrm>
          <a:prstGeom prst="rect">
            <a:avLst/>
          </a:prstGeom>
        </p:spPr>
        <p:txBody>
          <a:bodyPr vert="horz" wrap="square" lIns="0" tIns="86360" rIns="0" bIns="0" rtlCol="0">
            <a:spAutoFit/>
          </a:bodyPr>
          <a:lstStyle/>
          <a:p>
            <a:pPr marL="12700">
              <a:lnSpc>
                <a:spcPct val="100000"/>
              </a:lnSpc>
              <a:spcBef>
                <a:spcPts val="680"/>
              </a:spcBef>
            </a:pPr>
            <a:r>
              <a:rPr sz="18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凹凸の状</a:t>
            </a:r>
            <a:r>
              <a:rPr sz="1850" dirty="0">
                <a:solidFill>
                  <a:srgbClr val="414141"/>
                </a:solidFill>
                <a:latin typeface="UD デジタル 教科書体 NK-R" panose="02020400000000000000" pitchFamily="18" charset="-128"/>
                <a:ea typeface="UD デジタル 教科書体 NK-R" panose="02020400000000000000" pitchFamily="18" charset="-128"/>
                <a:cs typeface="SimSun"/>
              </a:rPr>
              <a:t>態</a:t>
            </a:r>
            <a:endParaRPr sz="1850" dirty="0">
              <a:latin typeface="UD デジタル 教科書体 NK-R" panose="02020400000000000000" pitchFamily="18" charset="-128"/>
              <a:ea typeface="UD デジタル 教科書体 NK-R" panose="02020400000000000000" pitchFamily="18" charset="-128"/>
              <a:cs typeface="SimSun"/>
            </a:endParaRPr>
          </a:p>
          <a:p>
            <a:pPr marL="12700" marR="5080">
              <a:lnSpc>
                <a:spcPct val="127800"/>
              </a:lnSpc>
              <a:spcBef>
                <a:spcPts val="15"/>
              </a:spcBef>
            </a:pP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他のタイプのセルライトと</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関</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連していること</a:t>
            </a:r>
            <a:r>
              <a:rPr sz="1600" spc="25" dirty="0">
                <a:solidFill>
                  <a:srgbClr val="66666E"/>
                </a:solidFill>
                <a:latin typeface="UD デジタル 教科書体 NK-R" panose="02020400000000000000" pitchFamily="18" charset="-128"/>
                <a:ea typeface="UD デジタル 教科書体 NK-R" panose="02020400000000000000" pitchFamily="18" charset="-128"/>
                <a:cs typeface="SimSun"/>
              </a:rPr>
              <a:t>が</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多く通常は</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期</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間</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にわたって存在している</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た</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め、固く痛みを伴う事が多い。トリートメン</a:t>
            </a:r>
            <a:r>
              <a:rPr sz="1600" spc="25" dirty="0">
                <a:solidFill>
                  <a:srgbClr val="66666E"/>
                </a:solidFill>
                <a:latin typeface="UD デジタル 教科書体 NK-R" panose="02020400000000000000" pitchFamily="18" charset="-128"/>
                <a:ea typeface="UD デジタル 教科書体 NK-R" panose="02020400000000000000" pitchFamily="18" charset="-128"/>
                <a:cs typeface="SimSun"/>
              </a:rPr>
              <a:t>ト</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の期</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間</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も</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く必</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要</a:t>
            </a:r>
            <a:r>
              <a:rPr sz="1600" spc="30" dirty="0">
                <a:solidFill>
                  <a:srgbClr val="66666E"/>
                </a:solidFill>
                <a:latin typeface="UD デジタル 教科書体 NK-R" panose="02020400000000000000" pitchFamily="18" charset="-128"/>
                <a:ea typeface="UD デジタル 教科書体 NK-R" panose="02020400000000000000" pitchFamily="18" charset="-128"/>
                <a:cs typeface="SimSun"/>
              </a:rPr>
              <a:t>です</a:t>
            </a:r>
            <a:r>
              <a:rPr sz="1600" spc="3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600" dirty="0">
              <a:latin typeface="UD デジタル 教科書体 NK-R" panose="02020400000000000000" pitchFamily="18" charset="-128"/>
              <a:ea typeface="UD デジタル 教科書体 NK-R" panose="02020400000000000000" pitchFamily="18" charset="-128"/>
              <a:cs typeface="SimSun"/>
            </a:endParaRPr>
          </a:p>
        </p:txBody>
      </p:sp>
      <p:sp>
        <p:nvSpPr>
          <p:cNvPr id="13" name="object 13"/>
          <p:cNvSpPr txBox="1"/>
          <p:nvPr/>
        </p:nvSpPr>
        <p:spPr>
          <a:xfrm>
            <a:off x="1453575" y="3938259"/>
            <a:ext cx="4133655" cy="1934845"/>
          </a:xfrm>
          <a:prstGeom prst="rect">
            <a:avLst/>
          </a:prstGeom>
        </p:spPr>
        <p:txBody>
          <a:bodyPr vert="horz" wrap="square" lIns="0" tIns="113664" rIns="0" bIns="0" rtlCol="0">
            <a:spAutoFit/>
          </a:bodyPr>
          <a:lstStyle/>
          <a:p>
            <a:pPr marL="19685">
              <a:lnSpc>
                <a:spcPct val="100000"/>
              </a:lnSpc>
              <a:spcBef>
                <a:spcPts val="894"/>
              </a:spcBef>
            </a:pPr>
            <a:r>
              <a:rPr sz="18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凹凸の種</a:t>
            </a:r>
            <a:r>
              <a:rPr sz="1850" dirty="0">
                <a:solidFill>
                  <a:srgbClr val="414141"/>
                </a:solidFill>
                <a:latin typeface="UD デジタル 教科書体 NK-R" panose="02020400000000000000" pitchFamily="18" charset="-128"/>
                <a:ea typeface="UD デジタル 教科書体 NK-R" panose="02020400000000000000" pitchFamily="18" charset="-128"/>
                <a:cs typeface="SimSun"/>
              </a:rPr>
              <a:t>類</a:t>
            </a:r>
            <a:endParaRPr sz="1850" dirty="0">
              <a:latin typeface="UD デジタル 教科書体 NK-R" panose="02020400000000000000" pitchFamily="18" charset="-128"/>
              <a:ea typeface="UD デジタル 教科書体 NK-R" panose="02020400000000000000" pitchFamily="18" charset="-128"/>
              <a:cs typeface="SimSun"/>
            </a:endParaRPr>
          </a:p>
          <a:p>
            <a:pPr marL="12700" marR="5080" algn="just">
              <a:lnSpc>
                <a:spcPct val="117400"/>
              </a:lnSpc>
              <a:spcBef>
                <a:spcPts val="390"/>
              </a:spcBef>
            </a:pP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SimSun"/>
              </a:rPr>
              <a:t>脂肪の厚みがあり、特に</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太</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SimSun"/>
              </a:rPr>
              <a:t>もも、臀部、腹</a:t>
            </a:r>
            <a:r>
              <a:rPr sz="1650" spc="15" dirty="0">
                <a:solidFill>
                  <a:srgbClr val="66666E"/>
                </a:solidFill>
                <a:latin typeface="UD デジタル 教科書体 NK-R" panose="02020400000000000000" pitchFamily="18" charset="-128"/>
                <a:ea typeface="UD デジタル 教科書体 NK-R" panose="02020400000000000000" pitchFamily="18" charset="-128"/>
                <a:cs typeface="SimSun"/>
              </a:rPr>
              <a:t>部</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SimSun"/>
              </a:rPr>
              <a:t>に多く</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SimSun"/>
              </a:rPr>
              <a:t>られます。表</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SimSun"/>
              </a:rPr>
              <a:t>に近い部分は</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⽐較</a:t>
            </a:r>
            <a:r>
              <a:rPr sz="1650" spc="1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的</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SimSun"/>
              </a:rPr>
              <a:t>柔らかな状態が多いが、深部は固く温度が</a:t>
            </a:r>
            <a:r>
              <a:rPr sz="1650" spc="15" dirty="0">
                <a:solidFill>
                  <a:srgbClr val="66666E"/>
                </a:solidFill>
                <a:latin typeface="UD デジタル 教科書体 NK-R" panose="02020400000000000000" pitchFamily="18" charset="-128"/>
                <a:ea typeface="UD デジタル 教科書体 NK-R" panose="02020400000000000000" pitchFamily="18" charset="-128"/>
                <a:cs typeface="SimSun"/>
              </a:rPr>
              <a:t>冷</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SimSun"/>
              </a:rPr>
              <a:t>たい。安</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静</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SimSun"/>
              </a:rPr>
              <a:t>時でも凸凹とした脂肪の蓄積物</a:t>
            </a:r>
            <a:r>
              <a:rPr sz="1650" spc="15" dirty="0">
                <a:solidFill>
                  <a:srgbClr val="66666E"/>
                </a:solidFill>
                <a:latin typeface="UD デジタル 教科書体 NK-R" panose="02020400000000000000" pitchFamily="18" charset="-128"/>
                <a:ea typeface="UD デジタル 教科書体 NK-R" panose="02020400000000000000" pitchFamily="18" charset="-128"/>
                <a:cs typeface="SimSun"/>
              </a:rPr>
              <a:t>の</a:t>
            </a:r>
            <a:r>
              <a:rPr sz="1650" spc="10" dirty="0">
                <a:solidFill>
                  <a:srgbClr val="66666E"/>
                </a:solidFill>
                <a:latin typeface="UD デジタル 教科書体 NK-R" panose="02020400000000000000" pitchFamily="18" charset="-128"/>
                <a:ea typeface="UD デジタル 教科書体 NK-R" panose="02020400000000000000" pitchFamily="18" charset="-128"/>
                <a:cs typeface="SimSun"/>
              </a:rPr>
              <a:t>形状がわかります</a:t>
            </a:r>
            <a:r>
              <a:rPr sz="1650" spc="1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650" dirty="0">
              <a:latin typeface="UD デジタル 教科書体 NK-R" panose="02020400000000000000" pitchFamily="18" charset="-128"/>
              <a:ea typeface="UD デジタル 教科書体 NK-R" panose="02020400000000000000" pitchFamily="18" charset="-128"/>
              <a:cs typeface="SimSun"/>
            </a:endParaRPr>
          </a:p>
        </p:txBody>
      </p:sp>
      <p:sp>
        <p:nvSpPr>
          <p:cNvPr id="14" name="object 14"/>
          <p:cNvSpPr txBox="1"/>
          <p:nvPr/>
        </p:nvSpPr>
        <p:spPr>
          <a:xfrm>
            <a:off x="6973885" y="5895084"/>
            <a:ext cx="4457065" cy="1279133"/>
          </a:xfrm>
          <a:prstGeom prst="rect">
            <a:avLst/>
          </a:prstGeom>
        </p:spPr>
        <p:txBody>
          <a:bodyPr vert="horz" wrap="square" lIns="0" tIns="90170" rIns="0" bIns="0" rtlCol="0">
            <a:spAutoFit/>
          </a:bodyPr>
          <a:lstStyle/>
          <a:p>
            <a:pPr marL="21590">
              <a:lnSpc>
                <a:spcPct val="100000"/>
              </a:lnSpc>
              <a:spcBef>
                <a:spcPts val="710"/>
              </a:spcBef>
            </a:pPr>
            <a:r>
              <a:rPr sz="1850" spc="15" dirty="0">
                <a:solidFill>
                  <a:srgbClr val="414141"/>
                </a:solidFill>
                <a:latin typeface="UD デジタル 教科書体 NK-R" panose="02020400000000000000" pitchFamily="18" charset="-128"/>
                <a:ea typeface="UD デジタル 教科書体 NK-R" panose="02020400000000000000" pitchFamily="18" charset="-128"/>
                <a:cs typeface="SimSun"/>
              </a:rPr>
              <a:t>凹凸の状</a:t>
            </a:r>
            <a:r>
              <a:rPr sz="1850" dirty="0">
                <a:solidFill>
                  <a:srgbClr val="414141"/>
                </a:solidFill>
                <a:latin typeface="UD デジタル 教科書体 NK-R" panose="02020400000000000000" pitchFamily="18" charset="-128"/>
                <a:ea typeface="UD デジタル 教科書体 NK-R" panose="02020400000000000000" pitchFamily="18" charset="-128"/>
                <a:cs typeface="SimSun"/>
              </a:rPr>
              <a:t>態</a:t>
            </a:r>
            <a:endParaRPr sz="1850" dirty="0">
              <a:latin typeface="UD デジタル 教科書体 NK-R" panose="02020400000000000000" pitchFamily="18" charset="-128"/>
              <a:ea typeface="UD デジタル 教科書体 NK-R" panose="02020400000000000000" pitchFamily="18" charset="-128"/>
              <a:cs typeface="SimSun"/>
            </a:endParaRPr>
          </a:p>
          <a:p>
            <a:pPr marL="12700" marR="5080" algn="just">
              <a:lnSpc>
                <a:spcPct val="117400"/>
              </a:lnSpc>
              <a:spcBef>
                <a:spcPts val="220"/>
              </a:spcBef>
            </a:pPr>
            <a:r>
              <a:rPr sz="1650" spc="5" dirty="0">
                <a:solidFill>
                  <a:srgbClr val="66666E"/>
                </a:solidFill>
                <a:latin typeface="UD デジタル 教科書体 NK-R" panose="02020400000000000000" pitchFamily="18" charset="-128"/>
                <a:ea typeface="UD デジタル 教科書体 NK-R" panose="02020400000000000000" pitchFamily="18" charset="-128"/>
                <a:cs typeface="SimSun"/>
              </a:rPr>
              <a:t>浮腫型オレンジピールの存在を確認するには</a:t>
            </a:r>
            <a:r>
              <a:rPr sz="1650" spc="1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r>
              <a:rPr sz="165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親</a:t>
            </a:r>
            <a:r>
              <a:rPr sz="1650" spc="5" dirty="0">
                <a:solidFill>
                  <a:srgbClr val="66666E"/>
                </a:solidFill>
                <a:latin typeface="UD デジタル 教科書体 NK-R" panose="02020400000000000000" pitchFamily="18" charset="-128"/>
                <a:ea typeface="UD デジタル 教科書体 NK-R" panose="02020400000000000000" pitchFamily="18" charset="-128"/>
                <a:cs typeface="SimSun"/>
              </a:rPr>
              <a:t>指で５秒</a:t>
            </a:r>
            <a:r>
              <a:rPr sz="165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間</a:t>
            </a:r>
            <a:r>
              <a:rPr sz="1650" spc="5" dirty="0">
                <a:solidFill>
                  <a:srgbClr val="66666E"/>
                </a:solidFill>
                <a:latin typeface="UD デジタル 教科書体 NK-R" panose="02020400000000000000" pitchFamily="18" charset="-128"/>
                <a:ea typeface="UD デジタル 教科書体 NK-R" panose="02020400000000000000" pitchFamily="18" charset="-128"/>
                <a:cs typeface="SimSun"/>
              </a:rPr>
              <a:t>圧</a:t>
            </a:r>
            <a:r>
              <a:rPr sz="165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50" spc="5" dirty="0">
                <a:solidFill>
                  <a:srgbClr val="66666E"/>
                </a:solidFill>
                <a:latin typeface="UD デジタル 教科書体 NK-R" panose="02020400000000000000" pitchFamily="18" charset="-128"/>
                <a:ea typeface="UD デジタル 教科書体 NK-R" panose="02020400000000000000" pitchFamily="18" charset="-128"/>
                <a:cs typeface="SimSun"/>
              </a:rPr>
              <a:t>を</a:t>
            </a:r>
            <a:r>
              <a:rPr sz="165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加</a:t>
            </a:r>
            <a:r>
              <a:rPr sz="1650" spc="5" dirty="0">
                <a:solidFill>
                  <a:srgbClr val="66666E"/>
                </a:solidFill>
                <a:latin typeface="UD デジタル 教科書体 NK-R" panose="02020400000000000000" pitchFamily="18" charset="-128"/>
                <a:ea typeface="UD デジタル 教科書体 NK-R" panose="02020400000000000000" pitchFamily="18" charset="-128"/>
                <a:cs typeface="SimSun"/>
              </a:rPr>
              <a:t>えます。</a:t>
            </a:r>
            <a:r>
              <a:rPr sz="1650" spc="5" dirty="0">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5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い状態が数</a:t>
            </a:r>
            <a:r>
              <a:rPr sz="1650" spc="15" dirty="0" err="1">
                <a:solidFill>
                  <a:srgbClr val="66666E"/>
                </a:solidFill>
                <a:latin typeface="UD デジタル 教科書体 NK-R" panose="02020400000000000000" pitchFamily="18" charset="-128"/>
                <a:ea typeface="UD デジタル 教科書体 NK-R" panose="02020400000000000000" pitchFamily="18" charset="-128"/>
                <a:cs typeface="SimSun"/>
              </a:rPr>
              <a:t>秒</a:t>
            </a:r>
            <a:r>
              <a:rPr sz="165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間</a:t>
            </a:r>
            <a:r>
              <a:rPr sz="165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続く場合は、巡りが悪くなっている事を</a:t>
            </a:r>
            <a:r>
              <a:rPr sz="1650" spc="5"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1650" spc="1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し</a:t>
            </a:r>
            <a:r>
              <a:rPr sz="1650" spc="-45" dirty="0" err="1">
                <a:solidFill>
                  <a:srgbClr val="66666E"/>
                </a:solidFill>
                <a:latin typeface="UD デジタル 教科書体 NK-R" panose="02020400000000000000" pitchFamily="18" charset="-128"/>
                <a:ea typeface="UD デジタル 教科書体 NK-R" panose="02020400000000000000" pitchFamily="18" charset="-128"/>
                <a:cs typeface="SimSun"/>
              </a:rPr>
              <a:t>ています</a:t>
            </a:r>
            <a:r>
              <a:rPr sz="1650" spc="15"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1650" dirty="0">
              <a:latin typeface="UD デジタル 教科書体 NK-R" panose="02020400000000000000" pitchFamily="18" charset="-128"/>
              <a:ea typeface="UD デジタル 教科書体 NK-R" panose="02020400000000000000" pitchFamily="18" charset="-128"/>
              <a:cs typeface="SimSun"/>
            </a:endParaRPr>
          </a:p>
        </p:txBody>
      </p:sp>
      <p:sp>
        <p:nvSpPr>
          <p:cNvPr id="17" name="object 16">
            <a:extLst>
              <a:ext uri="{FF2B5EF4-FFF2-40B4-BE49-F238E27FC236}">
                <a16:creationId xmlns:a16="http://schemas.microsoft.com/office/drawing/2014/main" id="{FAAA7B58-658D-1061-E5F6-19B5DC36EE61}"/>
              </a:ext>
            </a:extLst>
          </p:cNvPr>
          <p:cNvSpPr txBox="1">
            <a:spLocks/>
          </p:cNvSpPr>
          <p:nvPr/>
        </p:nvSpPr>
        <p:spPr>
          <a:xfrm>
            <a:off x="15621000" y="9664114"/>
            <a:ext cx="1981200" cy="268903"/>
          </a:xfrm>
          <a:prstGeom prst="rect">
            <a:avLst/>
          </a:prstGeom>
          <a:ln>
            <a:noFill/>
          </a:ln>
        </p:spPr>
        <p:txBody>
          <a:bodyPr vert="horz" wrap="square" lIns="0" tIns="12700" rIns="0" bIns="0" rtlCol="0">
            <a:spAutoFit/>
          </a:bodyPr>
          <a:lstStyle>
            <a:lvl1pPr>
              <a:defRPr sz="2700" b="0" i="0">
                <a:solidFill>
                  <a:srgbClr val="414141"/>
                </a:solidFill>
                <a:latin typeface="SimSun"/>
                <a:ea typeface="+mj-ea"/>
                <a:cs typeface="SimSun"/>
              </a:defRPr>
            </a:lvl1pPr>
          </a:lstStyle>
          <a:p>
            <a:pPr marL="12700">
              <a:spcBef>
                <a:spcPts val="100"/>
              </a:spcBef>
            </a:pPr>
            <a:r>
              <a:rPr kumimoji="0" lang="en-US" altLang="ja-JP" sz="1600" kern="0" spc="-10" dirty="0">
                <a:latin typeface="UD デジタル 教科書体 NK-R" panose="02020400000000000000" pitchFamily="18" charset="-128"/>
                <a:ea typeface="UD デジタル 教科書体 NK-R" panose="02020400000000000000" pitchFamily="18" charset="-128"/>
              </a:rPr>
              <a:t>※</a:t>
            </a:r>
            <a:r>
              <a:rPr kumimoji="0" lang="ja-JP" altLang="en-US" sz="1600" kern="0" spc="-10" dirty="0">
                <a:latin typeface="UD デジタル 教科書体 NK-R" panose="02020400000000000000" pitchFamily="18" charset="-128"/>
                <a:ea typeface="UD デジタル 教科書体 NK-R" panose="02020400000000000000" pitchFamily="18" charset="-128"/>
              </a:rPr>
              <a:t>　セルライトの別名</a:t>
            </a:r>
            <a:endParaRPr kumimoji="0" lang="ja-JP" altLang="en-US" sz="1600" kern="0" dirty="0">
              <a:latin typeface="UD デジタル 教科書体 NK-R" panose="02020400000000000000" pitchFamily="18" charset="-128"/>
              <a:ea typeface="UD デジタル 教科書体 NK-R" panose="02020400000000000000" pitchFamily="18" charset="-128"/>
            </a:endParaRPr>
          </a:p>
        </p:txBody>
      </p:sp>
      <p:sp>
        <p:nvSpPr>
          <p:cNvPr id="21" name="object 14">
            <a:extLst>
              <a:ext uri="{FF2B5EF4-FFF2-40B4-BE49-F238E27FC236}">
                <a16:creationId xmlns:a16="http://schemas.microsoft.com/office/drawing/2014/main" id="{7E8EB6B7-C796-4CD9-9817-AB8F4B1CA965}"/>
              </a:ext>
            </a:extLst>
          </p:cNvPr>
          <p:cNvSpPr/>
          <p:nvPr/>
        </p:nvSpPr>
        <p:spPr>
          <a:xfrm>
            <a:off x="2533818" y="1708212"/>
            <a:ext cx="12923815" cy="853231"/>
          </a:xfrm>
          <a:custGeom>
            <a:avLst/>
            <a:gdLst/>
            <a:ahLst/>
            <a:cxnLst/>
            <a:rect l="l" t="t" r="r" b="b"/>
            <a:pathLst>
              <a:path w="8085455" h="1590675">
                <a:moveTo>
                  <a:pt x="7827783" y="1590138"/>
                </a:moveTo>
                <a:lnTo>
                  <a:pt x="257170" y="1590138"/>
                </a:lnTo>
                <a:lnTo>
                  <a:pt x="206768" y="1585152"/>
                </a:lnTo>
                <a:lnTo>
                  <a:pt x="158758" y="1570562"/>
                </a:lnTo>
                <a:lnTo>
                  <a:pt x="114494" y="1546930"/>
                </a:lnTo>
                <a:lnTo>
                  <a:pt x="75324" y="1514814"/>
                </a:lnTo>
                <a:lnTo>
                  <a:pt x="43208" y="1475645"/>
                </a:lnTo>
                <a:lnTo>
                  <a:pt x="19576" y="1431380"/>
                </a:lnTo>
                <a:lnTo>
                  <a:pt x="4987" y="1383370"/>
                </a:lnTo>
                <a:lnTo>
                  <a:pt x="0" y="1332964"/>
                </a:lnTo>
                <a:lnTo>
                  <a:pt x="0" y="257175"/>
                </a:lnTo>
                <a:lnTo>
                  <a:pt x="4987" y="206768"/>
                </a:lnTo>
                <a:lnTo>
                  <a:pt x="19576" y="158758"/>
                </a:lnTo>
                <a:lnTo>
                  <a:pt x="43208" y="114494"/>
                </a:lnTo>
                <a:lnTo>
                  <a:pt x="75324" y="75324"/>
                </a:lnTo>
                <a:lnTo>
                  <a:pt x="114494" y="43208"/>
                </a:lnTo>
                <a:lnTo>
                  <a:pt x="158758" y="19576"/>
                </a:lnTo>
                <a:lnTo>
                  <a:pt x="206768" y="4987"/>
                </a:lnTo>
                <a:lnTo>
                  <a:pt x="257175" y="0"/>
                </a:lnTo>
                <a:lnTo>
                  <a:pt x="7827778" y="0"/>
                </a:lnTo>
                <a:lnTo>
                  <a:pt x="7878185" y="4987"/>
                </a:lnTo>
                <a:lnTo>
                  <a:pt x="7926195" y="19576"/>
                </a:lnTo>
                <a:lnTo>
                  <a:pt x="7970459" y="43208"/>
                </a:lnTo>
                <a:lnTo>
                  <a:pt x="8009628" y="75324"/>
                </a:lnTo>
                <a:lnTo>
                  <a:pt x="8041745" y="114494"/>
                </a:lnTo>
                <a:lnTo>
                  <a:pt x="8065377" y="158758"/>
                </a:lnTo>
                <a:lnTo>
                  <a:pt x="8079967" y="206768"/>
                </a:lnTo>
                <a:lnTo>
                  <a:pt x="8084954" y="257175"/>
                </a:lnTo>
                <a:lnTo>
                  <a:pt x="8084954" y="1332964"/>
                </a:lnTo>
                <a:lnTo>
                  <a:pt x="8079967" y="1383370"/>
                </a:lnTo>
                <a:lnTo>
                  <a:pt x="8065377" y="1431380"/>
                </a:lnTo>
                <a:lnTo>
                  <a:pt x="8041745" y="1475645"/>
                </a:lnTo>
                <a:lnTo>
                  <a:pt x="8009628" y="1514814"/>
                </a:lnTo>
                <a:lnTo>
                  <a:pt x="7970459" y="1546930"/>
                </a:lnTo>
                <a:lnTo>
                  <a:pt x="7926195" y="1570562"/>
                </a:lnTo>
                <a:lnTo>
                  <a:pt x="7878185" y="1585152"/>
                </a:lnTo>
                <a:lnTo>
                  <a:pt x="7827783" y="1590138"/>
                </a:lnTo>
                <a:close/>
              </a:path>
            </a:pathLst>
          </a:custGeom>
          <a:solidFill>
            <a:schemeClr val="accent2">
              <a:lumMod val="40000"/>
              <a:lumOff val="60000"/>
            </a:schemeClr>
          </a:solidFill>
          <a:effectLst>
            <a:outerShdw blurRad="63500" sx="102000" sy="102000" algn="ctr" rotWithShape="0">
              <a:prstClr val="black">
                <a:alpha val="40000"/>
              </a:prstClr>
            </a:outerShdw>
          </a:effectLst>
        </p:spPr>
        <p:txBody>
          <a:bodyPr wrap="square" lIns="0" tIns="0" rIns="0" bIns="0" rtlCol="0"/>
          <a:lstStyle/>
          <a:p>
            <a:endParaRPr/>
          </a:p>
        </p:txBody>
      </p:sp>
      <p:sp>
        <p:nvSpPr>
          <p:cNvPr id="22" name="object 16">
            <a:extLst>
              <a:ext uri="{FF2B5EF4-FFF2-40B4-BE49-F238E27FC236}">
                <a16:creationId xmlns:a16="http://schemas.microsoft.com/office/drawing/2014/main" id="{B3543291-C0CE-05AD-2396-39039C122CB5}"/>
              </a:ext>
            </a:extLst>
          </p:cNvPr>
          <p:cNvSpPr txBox="1">
            <a:spLocks/>
          </p:cNvSpPr>
          <p:nvPr/>
        </p:nvSpPr>
        <p:spPr>
          <a:xfrm>
            <a:off x="2830367" y="1947359"/>
            <a:ext cx="12477220" cy="509114"/>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lgn="ctr">
              <a:spcBef>
                <a:spcPts val="130"/>
              </a:spcBef>
            </a:pPr>
            <a:r>
              <a:rPr kumimoji="0" lang="en-US" altLang="ja-JP" sz="3200" kern="0" spc="25"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cs typeface="Microsoft JhengHei"/>
              </a:rPr>
              <a:t>3</a:t>
            </a:r>
            <a:r>
              <a:rPr kumimoji="0" lang="ja-JP" altLang="en-US" sz="3200" kern="0" spc="25"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cs typeface="Microsoft JhengHei"/>
              </a:rPr>
              <a:t>タイプの手強い凸凹とオレンジピールスキン</a:t>
            </a:r>
            <a:r>
              <a:rPr kumimoji="0" lang="en-US" altLang="ja-JP" sz="2000" kern="0" spc="25"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cs typeface="Microsoft JhengHei"/>
              </a:rPr>
              <a:t>※</a:t>
            </a:r>
            <a:r>
              <a:rPr kumimoji="0" lang="ja-JP" altLang="en-US" sz="3200" kern="0" spc="25"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cs typeface="Microsoft JhengHei"/>
              </a:rPr>
              <a:t>にダイレクトアプローチ！</a:t>
            </a:r>
            <a:endParaRPr kumimoji="0" lang="ja-JP" altLang="en-US" sz="3200" kern="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cs typeface="Microsoft JhengHei"/>
            </a:endParaRPr>
          </a:p>
        </p:txBody>
      </p:sp>
      <p:sp>
        <p:nvSpPr>
          <p:cNvPr id="23" name="object 16">
            <a:extLst>
              <a:ext uri="{FF2B5EF4-FFF2-40B4-BE49-F238E27FC236}">
                <a16:creationId xmlns:a16="http://schemas.microsoft.com/office/drawing/2014/main" id="{42A6B99F-CBE1-805E-E021-6E5F9AA4E0A1}"/>
              </a:ext>
            </a:extLst>
          </p:cNvPr>
          <p:cNvSpPr txBox="1">
            <a:spLocks/>
          </p:cNvSpPr>
          <p:nvPr/>
        </p:nvSpPr>
        <p:spPr>
          <a:xfrm>
            <a:off x="3596342" y="578502"/>
            <a:ext cx="10502279" cy="786113"/>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5000" kern="0" spc="2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rPr>
              <a:t>スキンエキスパート</a:t>
            </a:r>
            <a:r>
              <a:rPr lang="ja-JP" altLang="en-US" sz="5000" kern="0" spc="25"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rPr>
              <a:t>のここがすごい！</a:t>
            </a:r>
            <a:endParaRPr kumimoji="0" lang="ja-JP" altLang="en-US" sz="5000" kern="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icrosoft JhengHei"/>
            </a:endParaRPr>
          </a:p>
        </p:txBody>
      </p:sp>
      <p:sp>
        <p:nvSpPr>
          <p:cNvPr id="27" name="object 4">
            <a:extLst>
              <a:ext uri="{FF2B5EF4-FFF2-40B4-BE49-F238E27FC236}">
                <a16:creationId xmlns:a16="http://schemas.microsoft.com/office/drawing/2014/main" id="{E4E7B955-DCC1-C15C-E6AB-49E1765A466D}"/>
              </a:ext>
            </a:extLst>
          </p:cNvPr>
          <p:cNvSpPr txBox="1"/>
          <p:nvPr/>
        </p:nvSpPr>
        <p:spPr>
          <a:xfrm>
            <a:off x="146047" y="8393655"/>
            <a:ext cx="17983199" cy="1261884"/>
          </a:xfrm>
          <a:prstGeom prst="rect">
            <a:avLst/>
          </a:prstGeom>
        </p:spPr>
        <p:txBody>
          <a:bodyPr vert="horz" wrap="square" lIns="0" tIns="12700" rIns="0" bIns="0" rtlCol="0">
            <a:spAutoFit/>
          </a:bodyPr>
          <a:lstStyle/>
          <a:p>
            <a:pPr marL="12700" marR="5080" algn="ctr">
              <a:lnSpc>
                <a:spcPct val="121700"/>
              </a:lnSpc>
              <a:spcBef>
                <a:spcPts val="100"/>
              </a:spcBef>
            </a:pPr>
            <a:r>
              <a:rPr lang="ja-JP" altLang="en-US" sz="2800" spc="-5" dirty="0">
                <a:solidFill>
                  <a:schemeClr val="accent1">
                    <a:lumMod val="75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Microsoft JhengHei"/>
              </a:rPr>
              <a:t>スキンエキスパートの吸引トリートメントは、どのタイプにもアプローチできるプログラムにより</a:t>
            </a:r>
            <a:endParaRPr lang="en-US" altLang="ja-JP" sz="2800" spc="-5" dirty="0">
              <a:solidFill>
                <a:schemeClr val="accent1">
                  <a:lumMod val="75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Microsoft JhengHei"/>
            </a:endParaRPr>
          </a:p>
          <a:p>
            <a:pPr marL="12700" marR="5080" algn="ctr">
              <a:lnSpc>
                <a:spcPct val="121700"/>
              </a:lnSpc>
              <a:spcBef>
                <a:spcPts val="100"/>
              </a:spcBef>
            </a:pPr>
            <a:r>
              <a:rPr lang="ja-JP" altLang="en-US" sz="4000" cap="none" spc="0" dirty="0">
                <a:ln w="9525">
                  <a:noFill/>
                  <a:prstDash val="solid"/>
                </a:ln>
                <a:solidFill>
                  <a:schemeClr val="accent1">
                    <a:lumMod val="75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凸凹</a:t>
            </a:r>
            <a:r>
              <a:rPr lang="ja-JP" altLang="en-US" sz="4000" dirty="0">
                <a:ln w="9525">
                  <a:noFill/>
                  <a:prstDash val="solid"/>
                </a:ln>
                <a:solidFill>
                  <a:schemeClr val="accent1">
                    <a:lumMod val="75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とオレンジピール</a:t>
            </a:r>
            <a:r>
              <a:rPr lang="en-US" altLang="ja-JP" sz="2000" dirty="0">
                <a:ln w="9525">
                  <a:noFill/>
                  <a:prstDash val="solid"/>
                </a:ln>
                <a:solidFill>
                  <a:schemeClr val="accent1">
                    <a:lumMod val="75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r>
              <a:rPr lang="ja-JP" altLang="en-US" sz="4000" dirty="0">
                <a:ln w="9525">
                  <a:noFill/>
                  <a:prstDash val="solid"/>
                </a:ln>
                <a:solidFill>
                  <a:schemeClr val="accent1">
                    <a:lumMod val="75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化した皮膚</a:t>
            </a:r>
            <a:r>
              <a:rPr lang="ja-JP" altLang="en-US" sz="4000" cap="none" spc="0" dirty="0">
                <a:ln w="9525">
                  <a:noFill/>
                  <a:prstDash val="solid"/>
                </a:ln>
                <a:solidFill>
                  <a:schemeClr val="accent1">
                    <a:lumMod val="75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をなめらかにし老廃物を排出していきます</a:t>
            </a:r>
            <a:r>
              <a:rPr lang="en-US" altLang="ja-JP" sz="4000" cap="none" spc="0" dirty="0">
                <a:ln w="9525">
                  <a:noFill/>
                  <a:prstDash val="solid"/>
                </a:ln>
                <a:solidFill>
                  <a:schemeClr val="accent1">
                    <a:lumMod val="75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endParaRPr lang="ja-JP" altLang="en-US" sz="4000" cap="none" spc="0" dirty="0">
              <a:ln w="9525">
                <a:noFill/>
                <a:prstDash val="solid"/>
              </a:ln>
              <a:solidFill>
                <a:schemeClr val="accent1">
                  <a:lumMod val="75000"/>
                </a:schemeClr>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pic>
        <p:nvPicPr>
          <p:cNvPr id="4" name="図 3" descr="黒い背景に白い文字がある&#10;&#10;低い精度で自動的に生成された説明">
            <a:extLst>
              <a:ext uri="{FF2B5EF4-FFF2-40B4-BE49-F238E27FC236}">
                <a16:creationId xmlns:a16="http://schemas.microsoft.com/office/drawing/2014/main" id="{2DA8B122-5D17-D293-7CA9-E4E919160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4767" y="413605"/>
            <a:ext cx="2924583" cy="709712"/>
          </a:xfrm>
          <a:prstGeom prst="rect">
            <a:avLst/>
          </a:prstGeom>
        </p:spPr>
      </p:pic>
      <p:pic>
        <p:nvPicPr>
          <p:cNvPr id="7" name="図 6">
            <a:extLst>
              <a:ext uri="{FF2B5EF4-FFF2-40B4-BE49-F238E27FC236}">
                <a16:creationId xmlns:a16="http://schemas.microsoft.com/office/drawing/2014/main" id="{7C5F56BF-0F2A-2F54-B6E1-F27B3E5566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102" r="5580" b="7014"/>
          <a:stretch/>
        </p:blipFill>
        <p:spPr>
          <a:xfrm>
            <a:off x="11580562" y="5212580"/>
            <a:ext cx="1171227" cy="2732414"/>
          </a:xfrm>
          <a:prstGeom prst="rect">
            <a:avLst/>
          </a:prstGeom>
        </p:spPr>
      </p:pic>
      <p:pic>
        <p:nvPicPr>
          <p:cNvPr id="12" name="図 11">
            <a:extLst>
              <a:ext uri="{FF2B5EF4-FFF2-40B4-BE49-F238E27FC236}">
                <a16:creationId xmlns:a16="http://schemas.microsoft.com/office/drawing/2014/main" id="{1981CD66-4029-C473-1D56-78D404A7EE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696" r="29218" b="4686"/>
          <a:stretch/>
        </p:blipFill>
        <p:spPr>
          <a:xfrm>
            <a:off x="5650598" y="5185824"/>
            <a:ext cx="1248481" cy="2785926"/>
          </a:xfrm>
          <a:prstGeom prst="rect">
            <a:avLst/>
          </a:prstGeom>
        </p:spPr>
      </p:pic>
    </p:spTree>
    <p:extLst>
      <p:ext uri="{BB962C8B-B14F-4D97-AF65-F5344CB8AC3E}">
        <p14:creationId xmlns:p14="http://schemas.microsoft.com/office/powerpoint/2010/main" val="1143157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8">
            <a:extLst>
              <a:ext uri="{FF2B5EF4-FFF2-40B4-BE49-F238E27FC236}">
                <a16:creationId xmlns:a16="http://schemas.microsoft.com/office/drawing/2014/main" id="{41CE04F3-BE18-CE20-184F-E679268931DD}"/>
              </a:ext>
            </a:extLst>
          </p:cNvPr>
          <p:cNvSpPr/>
          <p:nvPr/>
        </p:nvSpPr>
        <p:spPr>
          <a:xfrm>
            <a:off x="340073" y="3425532"/>
            <a:ext cx="6657721" cy="1523635"/>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gradFill flip="none" rotWithShape="1">
            <a:gsLst>
              <a:gs pos="0">
                <a:schemeClr val="accent5">
                  <a:lumMod val="5000"/>
                  <a:lumOff val="95000"/>
                </a:schemeClr>
              </a:gs>
              <a:gs pos="63000">
                <a:schemeClr val="accent5">
                  <a:lumMod val="45000"/>
                  <a:lumOff val="55000"/>
                </a:schemeClr>
              </a:gs>
              <a:gs pos="44000">
                <a:schemeClr val="accent5">
                  <a:lumMod val="45000"/>
                  <a:lumOff val="55000"/>
                </a:schemeClr>
              </a:gs>
              <a:gs pos="100000">
                <a:schemeClr val="bg1"/>
              </a:gs>
            </a:gsLst>
            <a:lin ang="0" scaled="1"/>
            <a:tileRect/>
          </a:gradFill>
          <a:effectLst>
            <a:outerShdw blurRad="63500" sx="102000" sy="102000" algn="ctr" rotWithShape="0">
              <a:prstClr val="black">
                <a:alpha val="40000"/>
              </a:prstClr>
            </a:outerShdw>
          </a:effectLst>
        </p:spPr>
        <p:txBody>
          <a:bodyPr wrap="square" lIns="0" tIns="0" rIns="0" bIns="0" rtlCol="0"/>
          <a:lstStyle/>
          <a:p>
            <a:endParaRPr dirty="0"/>
          </a:p>
        </p:txBody>
      </p:sp>
      <p:sp>
        <p:nvSpPr>
          <p:cNvPr id="17" name="object 8">
            <a:extLst>
              <a:ext uri="{FF2B5EF4-FFF2-40B4-BE49-F238E27FC236}">
                <a16:creationId xmlns:a16="http://schemas.microsoft.com/office/drawing/2014/main" id="{33A6DEA4-EC07-DFB4-D6E0-2B91260CA3A1}"/>
              </a:ext>
            </a:extLst>
          </p:cNvPr>
          <p:cNvSpPr/>
          <p:nvPr/>
        </p:nvSpPr>
        <p:spPr>
          <a:xfrm>
            <a:off x="424876" y="5192364"/>
            <a:ext cx="6602065" cy="1523635"/>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gradFill flip="none" rotWithShape="1">
            <a:gsLst>
              <a:gs pos="0">
                <a:schemeClr val="accent5">
                  <a:lumMod val="5000"/>
                  <a:lumOff val="95000"/>
                </a:schemeClr>
              </a:gs>
              <a:gs pos="63000">
                <a:schemeClr val="accent5">
                  <a:lumMod val="45000"/>
                  <a:lumOff val="55000"/>
                </a:schemeClr>
              </a:gs>
              <a:gs pos="44000">
                <a:schemeClr val="accent5">
                  <a:lumMod val="45000"/>
                  <a:lumOff val="55000"/>
                </a:schemeClr>
              </a:gs>
              <a:gs pos="100000">
                <a:schemeClr val="bg1"/>
              </a:gs>
            </a:gsLst>
            <a:lin ang="0" scaled="1"/>
            <a:tileRect/>
          </a:gradFill>
          <a:effectLst>
            <a:outerShdw blurRad="63500" sx="102000" sy="102000" algn="ctr" rotWithShape="0">
              <a:prstClr val="black">
                <a:alpha val="40000"/>
              </a:prstClr>
            </a:outerShdw>
          </a:effectLst>
        </p:spPr>
        <p:txBody>
          <a:bodyPr wrap="square" lIns="0" tIns="0" rIns="0" bIns="0" rtlCol="0"/>
          <a:lstStyle/>
          <a:p>
            <a:endParaRPr dirty="0"/>
          </a:p>
        </p:txBody>
      </p:sp>
      <p:sp>
        <p:nvSpPr>
          <p:cNvPr id="21" name="object 8">
            <a:extLst>
              <a:ext uri="{FF2B5EF4-FFF2-40B4-BE49-F238E27FC236}">
                <a16:creationId xmlns:a16="http://schemas.microsoft.com/office/drawing/2014/main" id="{90655A9D-DB21-01EE-B73B-485717DB6C5A}"/>
              </a:ext>
            </a:extLst>
          </p:cNvPr>
          <p:cNvSpPr/>
          <p:nvPr/>
        </p:nvSpPr>
        <p:spPr>
          <a:xfrm>
            <a:off x="11277600" y="3425532"/>
            <a:ext cx="6541597" cy="1523635"/>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gradFill flip="none" rotWithShape="1">
            <a:gsLst>
              <a:gs pos="0">
                <a:schemeClr val="accent5">
                  <a:lumMod val="5000"/>
                  <a:lumOff val="95000"/>
                </a:schemeClr>
              </a:gs>
              <a:gs pos="63000">
                <a:schemeClr val="accent5">
                  <a:lumMod val="45000"/>
                  <a:lumOff val="55000"/>
                </a:schemeClr>
              </a:gs>
              <a:gs pos="44000">
                <a:schemeClr val="accent5">
                  <a:lumMod val="45000"/>
                  <a:lumOff val="55000"/>
                </a:schemeClr>
              </a:gs>
              <a:gs pos="100000">
                <a:schemeClr val="bg1"/>
              </a:gs>
            </a:gsLst>
            <a:lin ang="0" scaled="1"/>
            <a:tileRect/>
          </a:gradFill>
          <a:effectLst>
            <a:outerShdw blurRad="63500" sx="102000" sy="102000" algn="ctr" rotWithShape="0">
              <a:prstClr val="black">
                <a:alpha val="40000"/>
              </a:prstClr>
            </a:outerShdw>
          </a:effectLst>
        </p:spPr>
        <p:txBody>
          <a:bodyPr wrap="square" lIns="0" tIns="0" rIns="0" bIns="0" rtlCol="0"/>
          <a:lstStyle/>
          <a:p>
            <a:endParaRPr dirty="0"/>
          </a:p>
        </p:txBody>
      </p:sp>
      <p:sp>
        <p:nvSpPr>
          <p:cNvPr id="22" name="object 8">
            <a:extLst>
              <a:ext uri="{FF2B5EF4-FFF2-40B4-BE49-F238E27FC236}">
                <a16:creationId xmlns:a16="http://schemas.microsoft.com/office/drawing/2014/main" id="{B99226B7-ADEF-CAE6-19A1-74505C2E4A42}"/>
              </a:ext>
            </a:extLst>
          </p:cNvPr>
          <p:cNvSpPr/>
          <p:nvPr/>
        </p:nvSpPr>
        <p:spPr>
          <a:xfrm>
            <a:off x="392002" y="6955093"/>
            <a:ext cx="6602065" cy="1523635"/>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gradFill flip="none" rotWithShape="1">
            <a:gsLst>
              <a:gs pos="0">
                <a:schemeClr val="accent5">
                  <a:lumMod val="5000"/>
                  <a:lumOff val="95000"/>
                </a:schemeClr>
              </a:gs>
              <a:gs pos="63000">
                <a:schemeClr val="accent5">
                  <a:lumMod val="45000"/>
                  <a:lumOff val="55000"/>
                </a:schemeClr>
              </a:gs>
              <a:gs pos="44000">
                <a:schemeClr val="accent5">
                  <a:lumMod val="45000"/>
                  <a:lumOff val="55000"/>
                </a:schemeClr>
              </a:gs>
              <a:gs pos="100000">
                <a:schemeClr val="bg1"/>
              </a:gs>
            </a:gsLst>
            <a:lin ang="0" scaled="1"/>
            <a:tileRect/>
          </a:gradFill>
          <a:effectLst>
            <a:outerShdw blurRad="63500" sx="102000" sy="102000" algn="ctr" rotWithShape="0">
              <a:prstClr val="black">
                <a:alpha val="40000"/>
              </a:prstClr>
            </a:outerShdw>
          </a:effectLst>
        </p:spPr>
        <p:txBody>
          <a:bodyPr wrap="square" lIns="0" tIns="0" rIns="0" bIns="0" rtlCol="0"/>
          <a:lstStyle/>
          <a:p>
            <a:endParaRPr dirty="0"/>
          </a:p>
        </p:txBody>
      </p:sp>
      <p:pic>
        <p:nvPicPr>
          <p:cNvPr id="6" name="object 4">
            <a:extLst>
              <a:ext uri="{FF2B5EF4-FFF2-40B4-BE49-F238E27FC236}">
                <a16:creationId xmlns:a16="http://schemas.microsoft.com/office/drawing/2014/main" id="{0A67993E-6FA8-9A2A-99B3-1A17E02048B7}"/>
              </a:ext>
            </a:extLst>
          </p:cNvPr>
          <p:cNvPicPr/>
          <p:nvPr/>
        </p:nvPicPr>
        <p:blipFill>
          <a:blip r:embed="rId2" cstate="print"/>
          <a:stretch>
            <a:fillRect/>
          </a:stretch>
        </p:blipFill>
        <p:spPr>
          <a:xfrm>
            <a:off x="15426804" y="420561"/>
            <a:ext cx="2047874" cy="895349"/>
          </a:xfrm>
          <a:prstGeom prst="rect">
            <a:avLst/>
          </a:prstGeom>
        </p:spPr>
      </p:pic>
      <p:sp>
        <p:nvSpPr>
          <p:cNvPr id="7" name="object 15">
            <a:extLst>
              <a:ext uri="{FF2B5EF4-FFF2-40B4-BE49-F238E27FC236}">
                <a16:creationId xmlns:a16="http://schemas.microsoft.com/office/drawing/2014/main" id="{35651F70-6035-881C-453D-EF7801B2E184}"/>
              </a:ext>
            </a:extLst>
          </p:cNvPr>
          <p:cNvSpPr txBox="1">
            <a:spLocks noGrp="1"/>
          </p:cNvSpPr>
          <p:nvPr>
            <p:ph type="title"/>
          </p:nvPr>
        </p:nvSpPr>
        <p:spPr>
          <a:xfrm>
            <a:off x="3241298" y="826522"/>
            <a:ext cx="11805403" cy="784188"/>
          </a:xfrm>
          <a:prstGeom prst="rect">
            <a:avLst/>
          </a:prstGeom>
        </p:spPr>
        <p:txBody>
          <a:bodyPr vert="horz" wrap="square" lIns="0" tIns="14604" rIns="0" bIns="0" rtlCol="0">
            <a:spAutoFit/>
          </a:bodyPr>
          <a:lstStyle/>
          <a:p>
            <a:pPr marL="12700">
              <a:lnSpc>
                <a:spcPct val="100000"/>
              </a:lnSpc>
              <a:spcBef>
                <a:spcPts val="114"/>
              </a:spcBef>
            </a:pPr>
            <a:r>
              <a:rPr lang="ja-JP" altLang="en-US" sz="5000" spc="43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rPr>
              <a:t>初心者から上級者まで～魅力の機能</a:t>
            </a:r>
            <a:endParaRPr sz="500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endParaRPr>
          </a:p>
        </p:txBody>
      </p:sp>
      <p:sp>
        <p:nvSpPr>
          <p:cNvPr id="19" name="object 8">
            <a:extLst>
              <a:ext uri="{FF2B5EF4-FFF2-40B4-BE49-F238E27FC236}">
                <a16:creationId xmlns:a16="http://schemas.microsoft.com/office/drawing/2014/main" id="{E5EBC2A5-1833-4BAE-8617-8CFFD1BC5393}"/>
              </a:ext>
            </a:extLst>
          </p:cNvPr>
          <p:cNvSpPr/>
          <p:nvPr/>
        </p:nvSpPr>
        <p:spPr>
          <a:xfrm>
            <a:off x="11346082" y="6872047"/>
            <a:ext cx="6479671" cy="1523635"/>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gradFill flip="none" rotWithShape="1">
            <a:gsLst>
              <a:gs pos="0">
                <a:schemeClr val="accent5">
                  <a:lumMod val="5000"/>
                  <a:lumOff val="95000"/>
                </a:schemeClr>
              </a:gs>
              <a:gs pos="63000">
                <a:schemeClr val="accent5">
                  <a:lumMod val="45000"/>
                  <a:lumOff val="55000"/>
                </a:schemeClr>
              </a:gs>
              <a:gs pos="44000">
                <a:schemeClr val="accent5">
                  <a:lumMod val="45000"/>
                  <a:lumOff val="55000"/>
                </a:schemeClr>
              </a:gs>
              <a:gs pos="100000">
                <a:schemeClr val="bg1"/>
              </a:gs>
            </a:gsLst>
            <a:lin ang="0" scaled="1"/>
            <a:tileRect/>
          </a:gradFill>
          <a:effectLst>
            <a:outerShdw blurRad="63500" sx="102000" sy="102000" algn="ctr" rotWithShape="0">
              <a:prstClr val="black">
                <a:alpha val="40000"/>
              </a:prstClr>
            </a:outerShdw>
          </a:effectLst>
        </p:spPr>
        <p:txBody>
          <a:bodyPr wrap="square" lIns="0" tIns="0" rIns="0" bIns="0" rtlCol="0"/>
          <a:lstStyle/>
          <a:p>
            <a:endParaRPr dirty="0"/>
          </a:p>
        </p:txBody>
      </p:sp>
      <p:sp>
        <p:nvSpPr>
          <p:cNvPr id="3" name="object 6">
            <a:extLst>
              <a:ext uri="{FF2B5EF4-FFF2-40B4-BE49-F238E27FC236}">
                <a16:creationId xmlns:a16="http://schemas.microsoft.com/office/drawing/2014/main" id="{4EE456AF-FBCD-65E3-F3FA-33B6EEBC4998}"/>
              </a:ext>
            </a:extLst>
          </p:cNvPr>
          <p:cNvSpPr txBox="1">
            <a:spLocks/>
          </p:cNvSpPr>
          <p:nvPr/>
        </p:nvSpPr>
        <p:spPr>
          <a:xfrm>
            <a:off x="544129" y="3597532"/>
            <a:ext cx="6110712" cy="1199046"/>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lgn="ctr">
              <a:spcBef>
                <a:spcPts val="130"/>
              </a:spcBef>
            </a:pPr>
            <a:r>
              <a:rPr kumimoji="0" lang="en-US" altLang="ja-JP" sz="3600" kern="0" spc="25" dirty="0">
                <a:latin typeface="UD デジタル 教科書体 NK-R" panose="02020400000000000000" pitchFamily="18" charset="-128"/>
                <a:ea typeface="UD デジタル 教科書体 NK-R" panose="02020400000000000000" pitchFamily="18" charset="-128"/>
              </a:rPr>
              <a:t>2</a:t>
            </a:r>
            <a:r>
              <a:rPr kumimoji="0" lang="ja-JP" altLang="en-US" sz="3600" kern="0" spc="25" dirty="0">
                <a:latin typeface="UD デジタル 教科書体 NK-R" panose="02020400000000000000" pitchFamily="18" charset="-128"/>
                <a:ea typeface="UD デジタル 教科書体 NK-R" panose="02020400000000000000" pitchFamily="18" charset="-128"/>
              </a:rPr>
              <a:t>つの動作モード</a:t>
            </a:r>
            <a:endParaRPr kumimoji="0" lang="en-US" altLang="ja-JP" sz="3600" kern="0" spc="25" dirty="0">
              <a:latin typeface="UD デジタル 教科書体 NK-R" panose="02020400000000000000" pitchFamily="18" charset="-128"/>
              <a:ea typeface="UD デジタル 教科書体 NK-R" panose="02020400000000000000" pitchFamily="18" charset="-128"/>
            </a:endParaRPr>
          </a:p>
          <a:p>
            <a:pPr marL="12700" algn="ctr">
              <a:spcBef>
                <a:spcPts val="130"/>
              </a:spcBef>
            </a:pPr>
            <a:r>
              <a:rPr kumimoji="0" lang="ja-JP" altLang="en-US" sz="4000" kern="0" spc="25" dirty="0">
                <a:latin typeface="UD デジタル 教科書体 NK-R" panose="02020400000000000000" pitchFamily="18" charset="-128"/>
                <a:ea typeface="UD デジタル 教科書体 NK-R" panose="02020400000000000000" pitchFamily="18" charset="-128"/>
              </a:rPr>
              <a:t>連続モードとパルスモード</a:t>
            </a:r>
            <a:endParaRPr kumimoji="0" lang="ja-JP" altLang="en-US" sz="4000" kern="0" dirty="0">
              <a:latin typeface="UD デジタル 教科書体 NK-R" panose="02020400000000000000" pitchFamily="18" charset="-128"/>
              <a:ea typeface="UD デジタル 教科書体 NK-R" panose="02020400000000000000" pitchFamily="18" charset="-128"/>
            </a:endParaRPr>
          </a:p>
        </p:txBody>
      </p:sp>
      <p:sp>
        <p:nvSpPr>
          <p:cNvPr id="5" name="object 6">
            <a:extLst>
              <a:ext uri="{FF2B5EF4-FFF2-40B4-BE49-F238E27FC236}">
                <a16:creationId xmlns:a16="http://schemas.microsoft.com/office/drawing/2014/main" id="{419FE60D-0F32-02F8-7D3C-6F392CB2C1BD}"/>
              </a:ext>
            </a:extLst>
          </p:cNvPr>
          <p:cNvSpPr txBox="1">
            <a:spLocks/>
          </p:cNvSpPr>
          <p:nvPr/>
        </p:nvSpPr>
        <p:spPr>
          <a:xfrm>
            <a:off x="340073" y="5303628"/>
            <a:ext cx="6580614" cy="1260602"/>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lgn="ctr">
              <a:spcBef>
                <a:spcPts val="130"/>
              </a:spcBef>
            </a:pPr>
            <a:r>
              <a:rPr kumimoji="0" lang="ja-JP" altLang="en-US" sz="4000" kern="0" dirty="0">
                <a:latin typeface="UD デジタル 教科書体 NK-R" panose="02020400000000000000" pitchFamily="18" charset="-128"/>
                <a:ea typeface="UD デジタル 教科書体 NK-R" panose="02020400000000000000" pitchFamily="18" charset="-128"/>
              </a:rPr>
              <a:t>お客様に合わせた</a:t>
            </a:r>
            <a:endParaRPr kumimoji="0" lang="en-US" altLang="ja-JP" sz="4000" kern="0" dirty="0">
              <a:latin typeface="UD デジタル 教科書体 NK-R" panose="02020400000000000000" pitchFamily="18" charset="-128"/>
              <a:ea typeface="UD デジタル 教科書体 NK-R" panose="02020400000000000000" pitchFamily="18" charset="-128"/>
            </a:endParaRPr>
          </a:p>
          <a:p>
            <a:pPr marL="12700" algn="ctr">
              <a:spcBef>
                <a:spcPts val="130"/>
              </a:spcBef>
            </a:pPr>
            <a:r>
              <a:rPr kumimoji="0" lang="ja-JP" altLang="en-US" sz="4000" kern="0" dirty="0">
                <a:latin typeface="UD デジタル 教科書体 NK-R" panose="02020400000000000000" pitchFamily="18" charset="-128"/>
                <a:ea typeface="UD デジタル 教科書体 NK-R" panose="02020400000000000000" pitchFamily="18" charset="-128"/>
              </a:rPr>
              <a:t>オリジナルメニュー登録機能</a:t>
            </a:r>
          </a:p>
        </p:txBody>
      </p:sp>
      <p:sp>
        <p:nvSpPr>
          <p:cNvPr id="20" name="object 6">
            <a:extLst>
              <a:ext uri="{FF2B5EF4-FFF2-40B4-BE49-F238E27FC236}">
                <a16:creationId xmlns:a16="http://schemas.microsoft.com/office/drawing/2014/main" id="{234A992F-AE22-9885-BE59-EB4B4ADD53C2}"/>
              </a:ext>
            </a:extLst>
          </p:cNvPr>
          <p:cNvSpPr txBox="1">
            <a:spLocks/>
          </p:cNvSpPr>
          <p:nvPr/>
        </p:nvSpPr>
        <p:spPr>
          <a:xfrm>
            <a:off x="11226083" y="7034341"/>
            <a:ext cx="6705600" cy="1199046"/>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lgn="ctr">
              <a:spcBef>
                <a:spcPts val="130"/>
              </a:spcBef>
            </a:pPr>
            <a:r>
              <a:rPr kumimoji="0" lang="ja-JP" altLang="en-US" sz="3600" kern="0" spc="25" dirty="0">
                <a:latin typeface="UD デジタル 教科書体 NK-R" panose="02020400000000000000" pitchFamily="18" charset="-128"/>
                <a:ea typeface="UD デジタル 教科書体 NK-R" panose="02020400000000000000" pitchFamily="18" charset="-128"/>
              </a:rPr>
              <a:t>各部位、肌タイプに適応する</a:t>
            </a:r>
            <a:endParaRPr kumimoji="0" lang="en-US" altLang="ja-JP" sz="3600" kern="0" spc="25" dirty="0">
              <a:latin typeface="UD デジタル 教科書体 NK-R" panose="02020400000000000000" pitchFamily="18" charset="-128"/>
              <a:ea typeface="UD デジタル 教科書体 NK-R" panose="02020400000000000000" pitchFamily="18" charset="-128"/>
            </a:endParaRPr>
          </a:p>
          <a:p>
            <a:pPr marL="12700" algn="ctr">
              <a:spcBef>
                <a:spcPts val="130"/>
              </a:spcBef>
            </a:pPr>
            <a:r>
              <a:rPr kumimoji="0" lang="ja-JP" altLang="en-US" sz="4000" kern="0" spc="25" dirty="0">
                <a:latin typeface="UD デジタル 教科書体 NK-R" panose="02020400000000000000" pitchFamily="18" charset="-128"/>
                <a:ea typeface="UD デジタル 教科書体 NK-R" panose="02020400000000000000" pitchFamily="18" charset="-128"/>
              </a:rPr>
              <a:t>多種類の吸引カップ</a:t>
            </a:r>
            <a:endParaRPr kumimoji="0" lang="en-US" altLang="ja-JP" sz="4000" kern="0" spc="25" dirty="0">
              <a:latin typeface="UD デジタル 教科書体 NK-R" panose="02020400000000000000" pitchFamily="18" charset="-128"/>
              <a:ea typeface="UD デジタル 教科書体 NK-R" panose="02020400000000000000" pitchFamily="18" charset="-128"/>
            </a:endParaRPr>
          </a:p>
        </p:txBody>
      </p:sp>
      <p:sp>
        <p:nvSpPr>
          <p:cNvPr id="12" name="object 6">
            <a:extLst>
              <a:ext uri="{FF2B5EF4-FFF2-40B4-BE49-F238E27FC236}">
                <a16:creationId xmlns:a16="http://schemas.microsoft.com/office/drawing/2014/main" id="{35B11426-5B13-484B-3B2B-1BEFF40FDA4E}"/>
              </a:ext>
            </a:extLst>
          </p:cNvPr>
          <p:cNvSpPr txBox="1">
            <a:spLocks/>
          </p:cNvSpPr>
          <p:nvPr/>
        </p:nvSpPr>
        <p:spPr>
          <a:xfrm>
            <a:off x="719737" y="7400798"/>
            <a:ext cx="5926860" cy="632224"/>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4000" kern="0" spc="25" dirty="0">
                <a:latin typeface="UD デジタル 教科書体 NK-R" panose="02020400000000000000" pitchFamily="18" charset="-128"/>
                <a:ea typeface="UD デジタル 教科書体 NK-R" panose="02020400000000000000" pitchFamily="18" charset="-128"/>
              </a:rPr>
              <a:t>シンプルなコンパクトサイズ</a:t>
            </a:r>
            <a:endParaRPr kumimoji="0" lang="ja-JP" altLang="en-US" sz="4000" kern="0" dirty="0">
              <a:latin typeface="UD デジタル 教科書体 NK-R" panose="02020400000000000000" pitchFamily="18" charset="-128"/>
              <a:ea typeface="UD デジタル 教科書体 NK-R" panose="02020400000000000000" pitchFamily="18" charset="-128"/>
            </a:endParaRPr>
          </a:p>
        </p:txBody>
      </p:sp>
      <p:sp>
        <p:nvSpPr>
          <p:cNvPr id="14" name="object 6">
            <a:extLst>
              <a:ext uri="{FF2B5EF4-FFF2-40B4-BE49-F238E27FC236}">
                <a16:creationId xmlns:a16="http://schemas.microsoft.com/office/drawing/2014/main" id="{D2055DD1-A6A6-7604-D620-D4BBD2976D79}"/>
              </a:ext>
            </a:extLst>
          </p:cNvPr>
          <p:cNvSpPr txBox="1">
            <a:spLocks/>
          </p:cNvSpPr>
          <p:nvPr/>
        </p:nvSpPr>
        <p:spPr>
          <a:xfrm>
            <a:off x="11859252" y="3959180"/>
            <a:ext cx="6129751" cy="632224"/>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4000" kern="0" spc="25" dirty="0">
                <a:latin typeface="UD デジタル 教科書体 NK-R" panose="02020400000000000000" pitchFamily="18" charset="-128"/>
                <a:ea typeface="UD デジタル 教科書体 NK-R" panose="02020400000000000000" pitchFamily="18" charset="-128"/>
              </a:rPr>
              <a:t>最大</a:t>
            </a:r>
            <a:r>
              <a:rPr kumimoji="0" lang="en-US" altLang="ja-JP" sz="4000" kern="0" spc="25" dirty="0">
                <a:latin typeface="UD デジタル 教科書体 NK-R" panose="02020400000000000000" pitchFamily="18" charset="-128"/>
                <a:ea typeface="UD デジタル 教科書体 NK-R" panose="02020400000000000000" pitchFamily="18" charset="-128"/>
              </a:rPr>
              <a:t>980mbar</a:t>
            </a:r>
            <a:r>
              <a:rPr kumimoji="0" lang="ja-JP" altLang="en-US" sz="4000" kern="0" spc="25" dirty="0">
                <a:latin typeface="UD デジタル 教科書体 NK-R" panose="02020400000000000000" pitchFamily="18" charset="-128"/>
                <a:ea typeface="UD デジタル 教科書体 NK-R" panose="02020400000000000000" pitchFamily="18" charset="-128"/>
              </a:rPr>
              <a:t>の真空吸引</a:t>
            </a:r>
            <a:endParaRPr kumimoji="0" lang="ja-JP" altLang="en-US" sz="4000" kern="0" dirty="0">
              <a:latin typeface="UD デジタル 教科書体 NK-R" panose="02020400000000000000" pitchFamily="18" charset="-128"/>
              <a:ea typeface="UD デジタル 教科書体 NK-R" panose="02020400000000000000" pitchFamily="18" charset="-128"/>
            </a:endParaRPr>
          </a:p>
        </p:txBody>
      </p:sp>
      <p:sp>
        <p:nvSpPr>
          <p:cNvPr id="13" name="object 6">
            <a:extLst>
              <a:ext uri="{FF2B5EF4-FFF2-40B4-BE49-F238E27FC236}">
                <a16:creationId xmlns:a16="http://schemas.microsoft.com/office/drawing/2014/main" id="{3140FDC3-7DE8-7A63-0C63-733781911618}"/>
              </a:ext>
            </a:extLst>
          </p:cNvPr>
          <p:cNvSpPr txBox="1">
            <a:spLocks/>
          </p:cNvSpPr>
          <p:nvPr/>
        </p:nvSpPr>
        <p:spPr>
          <a:xfrm>
            <a:off x="6172200" y="2154769"/>
            <a:ext cx="6541597" cy="693780"/>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4400" kern="0" spc="25" dirty="0">
                <a:latin typeface="UD デジタル 教科書体 NK-R" panose="02020400000000000000" pitchFamily="18" charset="-128"/>
                <a:ea typeface="UD デジタル 教科書体 NK-R" panose="02020400000000000000" pitchFamily="18" charset="-128"/>
              </a:rPr>
              <a:t>タッチパネルで簡単操作！！</a:t>
            </a:r>
            <a:endParaRPr kumimoji="0" lang="ja-JP" altLang="en-US" sz="4400" kern="0" dirty="0">
              <a:latin typeface="UD デジタル 教科書体 NK-R" panose="02020400000000000000" pitchFamily="18" charset="-128"/>
              <a:ea typeface="UD デジタル 教科書体 NK-R" panose="02020400000000000000" pitchFamily="18" charset="-128"/>
            </a:endParaRPr>
          </a:p>
        </p:txBody>
      </p:sp>
      <p:sp>
        <p:nvSpPr>
          <p:cNvPr id="23" name="object 8">
            <a:extLst>
              <a:ext uri="{FF2B5EF4-FFF2-40B4-BE49-F238E27FC236}">
                <a16:creationId xmlns:a16="http://schemas.microsoft.com/office/drawing/2014/main" id="{0DCEE414-0A04-81EE-4487-D1B200F88E2A}"/>
              </a:ext>
            </a:extLst>
          </p:cNvPr>
          <p:cNvSpPr/>
          <p:nvPr/>
        </p:nvSpPr>
        <p:spPr>
          <a:xfrm>
            <a:off x="11308919" y="5111461"/>
            <a:ext cx="6541597" cy="1523635"/>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gradFill flip="none" rotWithShape="1">
            <a:gsLst>
              <a:gs pos="0">
                <a:schemeClr val="accent5">
                  <a:lumMod val="5000"/>
                  <a:lumOff val="95000"/>
                </a:schemeClr>
              </a:gs>
              <a:gs pos="63000">
                <a:schemeClr val="accent5">
                  <a:lumMod val="45000"/>
                  <a:lumOff val="55000"/>
                </a:schemeClr>
              </a:gs>
              <a:gs pos="44000">
                <a:schemeClr val="accent5">
                  <a:lumMod val="45000"/>
                  <a:lumOff val="55000"/>
                </a:schemeClr>
              </a:gs>
              <a:gs pos="100000">
                <a:schemeClr val="bg1"/>
              </a:gs>
            </a:gsLst>
            <a:lin ang="0" scaled="1"/>
            <a:tileRect/>
          </a:gradFill>
          <a:effectLst>
            <a:outerShdw blurRad="63500" sx="102000" sy="102000" algn="ctr" rotWithShape="0">
              <a:prstClr val="black">
                <a:alpha val="40000"/>
              </a:prstClr>
            </a:outerShdw>
          </a:effectLst>
        </p:spPr>
        <p:txBody>
          <a:bodyPr wrap="square" lIns="0" tIns="0" rIns="0" bIns="0" rtlCol="0"/>
          <a:lstStyle/>
          <a:p>
            <a:endParaRPr dirty="0"/>
          </a:p>
        </p:txBody>
      </p:sp>
      <p:sp>
        <p:nvSpPr>
          <p:cNvPr id="24" name="object 6">
            <a:extLst>
              <a:ext uri="{FF2B5EF4-FFF2-40B4-BE49-F238E27FC236}">
                <a16:creationId xmlns:a16="http://schemas.microsoft.com/office/drawing/2014/main" id="{1C572BDE-CE87-800A-F8DA-759D69CDB9E2}"/>
              </a:ext>
            </a:extLst>
          </p:cNvPr>
          <p:cNvSpPr txBox="1">
            <a:spLocks/>
          </p:cNvSpPr>
          <p:nvPr/>
        </p:nvSpPr>
        <p:spPr>
          <a:xfrm>
            <a:off x="11352745" y="5246918"/>
            <a:ext cx="6399166" cy="1199046"/>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lgn="ctr">
              <a:spcBef>
                <a:spcPts val="130"/>
              </a:spcBef>
            </a:pPr>
            <a:r>
              <a:rPr kumimoji="0" lang="en-US" altLang="ja-JP" sz="3600" kern="0" spc="25" dirty="0">
                <a:latin typeface="UD デジタル 教科書体 NK-R" panose="02020400000000000000" pitchFamily="18" charset="-128"/>
                <a:ea typeface="UD デジタル 教科書体 NK-R" panose="02020400000000000000" pitchFamily="18" charset="-128"/>
              </a:rPr>
              <a:t>BODY</a:t>
            </a:r>
            <a:r>
              <a:rPr kumimoji="0" lang="ja-JP" altLang="en-US" sz="3600" kern="0" spc="25" dirty="0">
                <a:latin typeface="UD デジタル 教科書体 NK-R" panose="02020400000000000000" pitchFamily="18" charset="-128"/>
                <a:ea typeface="UD デジタル 教科書体 NK-R" panose="02020400000000000000" pitchFamily="18" charset="-128"/>
              </a:rPr>
              <a:t>＆</a:t>
            </a:r>
            <a:r>
              <a:rPr kumimoji="0" lang="en-US" altLang="ja-JP" sz="3600" kern="0" spc="25" dirty="0">
                <a:latin typeface="UD デジタル 教科書体 NK-R" panose="02020400000000000000" pitchFamily="18" charset="-128"/>
                <a:ea typeface="UD デジタル 教科書体 NK-R" panose="02020400000000000000" pitchFamily="18" charset="-128"/>
              </a:rPr>
              <a:t>FACE</a:t>
            </a:r>
          </a:p>
          <a:p>
            <a:pPr marL="12700" algn="ctr">
              <a:spcBef>
                <a:spcPts val="130"/>
              </a:spcBef>
            </a:pPr>
            <a:r>
              <a:rPr kumimoji="0" lang="ja-JP" altLang="en-US" sz="4000" kern="0" spc="25" dirty="0">
                <a:latin typeface="UD デジタル 教科書体 NK-R" panose="02020400000000000000" pitchFamily="18" charset="-128"/>
                <a:ea typeface="UD デジタル 教科書体 NK-R" panose="02020400000000000000" pitchFamily="18" charset="-128"/>
              </a:rPr>
              <a:t>ガイド付き２３種類のメニュー</a:t>
            </a:r>
            <a:endParaRPr kumimoji="0" lang="ja-JP" altLang="en-US" sz="4000" kern="0" dirty="0">
              <a:latin typeface="UD デジタル 教科書体 NK-R" panose="02020400000000000000" pitchFamily="18" charset="-128"/>
              <a:ea typeface="UD デジタル 教科書体 NK-R" panose="02020400000000000000" pitchFamily="18" charset="-128"/>
            </a:endParaRPr>
          </a:p>
        </p:txBody>
      </p:sp>
      <p:pic>
        <p:nvPicPr>
          <p:cNvPr id="25" name="図 24" descr="衣料 が含まれている画像&#10;&#10;自動的に生成された説明">
            <a:extLst>
              <a:ext uri="{FF2B5EF4-FFF2-40B4-BE49-F238E27FC236}">
                <a16:creationId xmlns:a16="http://schemas.microsoft.com/office/drawing/2014/main" id="{8A0F7C29-E314-ACEB-E147-A0D601812BEB}"/>
              </a:ext>
            </a:extLst>
          </p:cNvPr>
          <p:cNvPicPr>
            <a:picLocks noChangeAspect="1"/>
          </p:cNvPicPr>
          <p:nvPr/>
        </p:nvPicPr>
        <p:blipFill rotWithShape="1">
          <a:blip r:embed="rId3">
            <a:extLst>
              <a:ext uri="{28A0092B-C50C-407E-A947-70E740481C1C}">
                <a14:useLocalDpi xmlns:a14="http://schemas.microsoft.com/office/drawing/2010/main" val="0"/>
              </a:ext>
            </a:extLst>
          </a:blip>
          <a:srcRect l="50944" t="19320" r="6875" b="22103"/>
          <a:stretch/>
        </p:blipFill>
        <p:spPr>
          <a:xfrm>
            <a:off x="7371890" y="3565906"/>
            <a:ext cx="1684809" cy="3227200"/>
          </a:xfrm>
          <a:prstGeom prst="rect">
            <a:avLst/>
          </a:prstGeom>
        </p:spPr>
      </p:pic>
      <p:pic>
        <p:nvPicPr>
          <p:cNvPr id="26" name="図 25" descr="衣料 が含まれている画像&#10;&#10;自動的に生成された説明">
            <a:extLst>
              <a:ext uri="{FF2B5EF4-FFF2-40B4-BE49-F238E27FC236}">
                <a16:creationId xmlns:a16="http://schemas.microsoft.com/office/drawing/2014/main" id="{F11C362F-6170-AC13-10EB-B810C6206A9A}"/>
              </a:ext>
            </a:extLst>
          </p:cNvPr>
          <p:cNvPicPr>
            <a:picLocks noChangeAspect="1"/>
          </p:cNvPicPr>
          <p:nvPr/>
        </p:nvPicPr>
        <p:blipFill rotWithShape="1">
          <a:blip r:embed="rId3">
            <a:extLst>
              <a:ext uri="{28A0092B-C50C-407E-A947-70E740481C1C}">
                <a14:useLocalDpi xmlns:a14="http://schemas.microsoft.com/office/drawing/2010/main" val="0"/>
              </a:ext>
            </a:extLst>
          </a:blip>
          <a:srcRect l="5478" t="23853" r="50661" b="20196"/>
          <a:stretch/>
        </p:blipFill>
        <p:spPr>
          <a:xfrm>
            <a:off x="9246287" y="5420741"/>
            <a:ext cx="1834093" cy="3227200"/>
          </a:xfrm>
          <a:prstGeom prst="rect">
            <a:avLst/>
          </a:prstGeom>
        </p:spPr>
      </p:pic>
    </p:spTree>
    <p:extLst>
      <p:ext uri="{BB962C8B-B14F-4D97-AF65-F5344CB8AC3E}">
        <p14:creationId xmlns:p14="http://schemas.microsoft.com/office/powerpoint/2010/main" val="3032585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5">
            <a:extLst>
              <a:ext uri="{FF2B5EF4-FFF2-40B4-BE49-F238E27FC236}">
                <a16:creationId xmlns:a16="http://schemas.microsoft.com/office/drawing/2014/main" id="{35651F70-6035-881C-453D-EF7801B2E184}"/>
              </a:ext>
            </a:extLst>
          </p:cNvPr>
          <p:cNvSpPr txBox="1">
            <a:spLocks noGrp="1"/>
          </p:cNvSpPr>
          <p:nvPr>
            <p:ph type="title"/>
          </p:nvPr>
        </p:nvSpPr>
        <p:spPr>
          <a:xfrm>
            <a:off x="2502428" y="1057173"/>
            <a:ext cx="13411712" cy="784188"/>
          </a:xfrm>
          <a:prstGeom prst="rect">
            <a:avLst/>
          </a:prstGeom>
        </p:spPr>
        <p:txBody>
          <a:bodyPr vert="horz" wrap="square" lIns="0" tIns="14604" rIns="0" bIns="0" rtlCol="0">
            <a:spAutoFit/>
          </a:bodyPr>
          <a:lstStyle/>
          <a:p>
            <a:pPr marL="12700">
              <a:lnSpc>
                <a:spcPct val="100000"/>
              </a:lnSpc>
              <a:spcBef>
                <a:spcPts val="114"/>
              </a:spcBef>
            </a:pPr>
            <a:r>
              <a:rPr lang="ja-JP" altLang="en-US" sz="5000" spc="43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rPr>
              <a:t>スキンエキスパートのガイド付きプログラム</a:t>
            </a:r>
            <a:endParaRPr sz="5000" dirty="0">
              <a:solidFill>
                <a:srgbClr val="F04EF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a:endParaRPr>
          </a:p>
        </p:txBody>
      </p:sp>
      <p:pic>
        <p:nvPicPr>
          <p:cNvPr id="15" name="図 14" descr="ホワイトボードに書かれた文字&#10;&#10;自動的に生成された説明">
            <a:extLst>
              <a:ext uri="{FF2B5EF4-FFF2-40B4-BE49-F238E27FC236}">
                <a16:creationId xmlns:a16="http://schemas.microsoft.com/office/drawing/2014/main" id="{5737161A-3807-1513-61BE-0B5DFBEE1C6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8000"/>
                    </a14:imgEffect>
                    <a14:imgEffect>
                      <a14:colorTemperature colorTemp="5900"/>
                    </a14:imgEffect>
                    <a14:imgEffect>
                      <a14:brightnessContrast bright="6000" contrast="40000"/>
                    </a14:imgEffect>
                  </a14:imgLayer>
                </a14:imgProps>
              </a:ext>
              <a:ext uri="{28A0092B-C50C-407E-A947-70E740481C1C}">
                <a14:useLocalDpi xmlns:a14="http://schemas.microsoft.com/office/drawing/2010/main" val="0"/>
              </a:ext>
            </a:extLst>
          </a:blip>
          <a:srcRect l="2631" r="2218"/>
          <a:stretch/>
        </p:blipFill>
        <p:spPr>
          <a:xfrm rot="10800000">
            <a:off x="10899966" y="3868747"/>
            <a:ext cx="6687448" cy="3954942"/>
          </a:xfrm>
          <a:prstGeom prst="roundRect">
            <a:avLst>
              <a:gd name="adj" fmla="val 5753"/>
            </a:avLst>
          </a:prstGeom>
          <a:ln>
            <a:noFill/>
          </a:ln>
          <a:effectLst>
            <a:outerShdw blurRad="76200" dist="38100" dir="7800000" algn="tl" rotWithShape="0">
              <a:srgbClr val="000000">
                <a:alpha val="5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object 4">
            <a:extLst>
              <a:ext uri="{FF2B5EF4-FFF2-40B4-BE49-F238E27FC236}">
                <a16:creationId xmlns:a16="http://schemas.microsoft.com/office/drawing/2014/main" id="{B18F47AF-FDF9-2576-018E-37DB5BFCC741}"/>
              </a:ext>
            </a:extLst>
          </p:cNvPr>
          <p:cNvSpPr txBox="1"/>
          <p:nvPr/>
        </p:nvSpPr>
        <p:spPr>
          <a:xfrm>
            <a:off x="655144" y="3664969"/>
            <a:ext cx="9855080" cy="1574598"/>
          </a:xfrm>
          <a:prstGeom prst="rect">
            <a:avLst/>
          </a:prstGeom>
        </p:spPr>
        <p:txBody>
          <a:bodyPr vert="horz" wrap="square" lIns="0" tIns="12700" rIns="0" bIns="0" rtlCol="0">
            <a:spAutoFit/>
          </a:bodyPr>
          <a:lstStyle/>
          <a:p>
            <a:pPr marL="12700" marR="5080">
              <a:lnSpc>
                <a:spcPct val="125000"/>
              </a:lnSpc>
              <a:spcBef>
                <a:spcPts val="5"/>
              </a:spcBef>
            </a:pPr>
            <a:r>
              <a:rPr sz="3600" spc="-5" dirty="0" err="1">
                <a:solidFill>
                  <a:srgbClr val="66666E"/>
                </a:solidFill>
                <a:latin typeface="UD デジタル 教科書体 NK-R" panose="02020400000000000000" pitchFamily="18" charset="-128"/>
                <a:ea typeface="UD デジタル 教科書体 NK-R" panose="02020400000000000000" pitchFamily="18" charset="-128"/>
                <a:cs typeface="SimSun"/>
              </a:rPr>
              <a:t>ボディの様々なニーズに対応し</a:t>
            </a:r>
            <a:r>
              <a:rPr sz="3600" dirty="0" err="1">
                <a:solidFill>
                  <a:srgbClr val="66666E"/>
                </a:solidFill>
                <a:latin typeface="UD デジタル 教科書体 NK-R" panose="02020400000000000000" pitchFamily="18" charset="-128"/>
                <a:ea typeface="UD デジタル 教科書体 NK-R" panose="02020400000000000000" pitchFamily="18" charset="-128"/>
                <a:cs typeface="SimSun"/>
              </a:rPr>
              <a:t>た</a:t>
            </a:r>
            <a:r>
              <a:rPr sz="3600" spc="-610" dirty="0">
                <a:solidFill>
                  <a:srgbClr val="66666E"/>
                </a:solidFill>
                <a:latin typeface="UD デジタル 教科書体 NK-R" panose="02020400000000000000" pitchFamily="18" charset="-128"/>
                <a:ea typeface="UD デジタル 教科書体 NK-R" panose="02020400000000000000" pitchFamily="18" charset="-128"/>
                <a:cs typeface="SimSun"/>
              </a:rPr>
              <a:t> </a:t>
            </a:r>
            <a:endParaRPr lang="en-US" sz="3600" spc="-610" dirty="0">
              <a:solidFill>
                <a:srgbClr val="66666E"/>
              </a:solidFill>
              <a:latin typeface="UD デジタル 教科書体 NK-R" panose="02020400000000000000" pitchFamily="18" charset="-128"/>
              <a:ea typeface="UD デジタル 教科書体 NK-R" panose="02020400000000000000" pitchFamily="18" charset="-128"/>
              <a:cs typeface="SimSun"/>
            </a:endParaRPr>
          </a:p>
          <a:p>
            <a:pPr marL="12700" marR="5080">
              <a:lnSpc>
                <a:spcPct val="125000"/>
              </a:lnSpc>
              <a:spcBef>
                <a:spcPts val="5"/>
              </a:spcBef>
            </a:pPr>
            <a:r>
              <a:rPr sz="4800" spc="-380" dirty="0">
                <a:solidFill>
                  <a:srgbClr val="66666E"/>
                </a:solidFill>
                <a:latin typeface="UD デジタル 教科書体 NK-R" panose="02020400000000000000" pitchFamily="18" charset="-128"/>
                <a:ea typeface="UD デジタル 教科書体 NK-R" panose="02020400000000000000" pitchFamily="18" charset="-128"/>
                <a:cs typeface="Calibri"/>
              </a:rPr>
              <a:t>1</a:t>
            </a:r>
            <a:r>
              <a:rPr sz="4800" spc="145" dirty="0">
                <a:solidFill>
                  <a:srgbClr val="66666E"/>
                </a:solidFill>
                <a:latin typeface="UD デジタル 教科書体 NK-R" panose="02020400000000000000" pitchFamily="18" charset="-128"/>
                <a:ea typeface="UD デジタル 教科書体 NK-R" panose="02020400000000000000" pitchFamily="18" charset="-128"/>
                <a:cs typeface="Calibri"/>
              </a:rPr>
              <a:t>3</a:t>
            </a:r>
            <a:r>
              <a:rPr sz="4800" spc="-5" dirty="0">
                <a:solidFill>
                  <a:srgbClr val="66666E"/>
                </a:solidFill>
                <a:latin typeface="UD デジタル 教科書体 NK-R" panose="02020400000000000000" pitchFamily="18" charset="-128"/>
                <a:ea typeface="UD デジタル 教科書体 NK-R" panose="02020400000000000000" pitchFamily="18" charset="-128"/>
                <a:cs typeface="SimSun"/>
              </a:rPr>
              <a:t>種類の</a:t>
            </a:r>
            <a:r>
              <a:rPr sz="4800" dirty="0">
                <a:solidFill>
                  <a:srgbClr val="66666E"/>
                </a:solidFill>
                <a:latin typeface="UD デジタル 教科書体 NK-R" panose="02020400000000000000" pitchFamily="18" charset="-128"/>
                <a:ea typeface="UD デジタル 教科書体 NK-R" panose="02020400000000000000" pitchFamily="18" charset="-128"/>
                <a:cs typeface="SimSun"/>
              </a:rPr>
              <a:t>オ</a:t>
            </a:r>
            <a:r>
              <a:rPr sz="48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リジナルプログラ</a:t>
            </a:r>
            <a:r>
              <a:rPr lang="ja-JP" altLang="en-US" sz="4800" spc="-5" dirty="0">
                <a:solidFill>
                  <a:srgbClr val="66666E"/>
                </a:solidFill>
                <a:latin typeface="UD デジタル 教科書体 NK-R" panose="02020400000000000000" pitchFamily="18" charset="-128"/>
                <a:ea typeface="UD デジタル 教科書体 NK-R" panose="02020400000000000000" pitchFamily="18" charset="-128"/>
                <a:cs typeface="SimSun"/>
              </a:rPr>
              <a:t>ム搭載！</a:t>
            </a:r>
            <a:endParaRPr sz="4800" dirty="0">
              <a:latin typeface="UD デジタル 教科書体 NK-R" panose="02020400000000000000" pitchFamily="18" charset="-128"/>
              <a:ea typeface="UD デジタル 教科書体 NK-R" panose="02020400000000000000" pitchFamily="18" charset="-128"/>
              <a:cs typeface="SimSun"/>
            </a:endParaRPr>
          </a:p>
        </p:txBody>
      </p:sp>
      <p:sp>
        <p:nvSpPr>
          <p:cNvPr id="18" name="object 6">
            <a:extLst>
              <a:ext uri="{FF2B5EF4-FFF2-40B4-BE49-F238E27FC236}">
                <a16:creationId xmlns:a16="http://schemas.microsoft.com/office/drawing/2014/main" id="{B6132BD0-2D8C-D32D-9C8D-BB87666B42A9}"/>
              </a:ext>
            </a:extLst>
          </p:cNvPr>
          <p:cNvSpPr txBox="1"/>
          <p:nvPr/>
        </p:nvSpPr>
        <p:spPr>
          <a:xfrm>
            <a:off x="1200538" y="5239567"/>
            <a:ext cx="8248262" cy="2380652"/>
          </a:xfrm>
          <a:prstGeom prst="rect">
            <a:avLst/>
          </a:prstGeom>
        </p:spPr>
        <p:txBody>
          <a:bodyPr vert="horz" wrap="square" lIns="0" tIns="255270" rIns="0" bIns="0" rtlCol="0">
            <a:spAutoFit/>
          </a:bodyPr>
          <a:lstStyle/>
          <a:p>
            <a:pPr marL="12700" marR="5080">
              <a:lnSpc>
                <a:spcPct val="125000"/>
              </a:lnSpc>
              <a:spcBef>
                <a:spcPts val="800"/>
              </a:spcBef>
            </a:pPr>
            <a:r>
              <a:rPr lang="ja-JP" altLang="en-US" sz="2800" dirty="0">
                <a:solidFill>
                  <a:srgbClr val="66666E"/>
                </a:solidFill>
                <a:latin typeface="UD デジタル 教科書体 NK-R" panose="02020400000000000000" pitchFamily="18" charset="-128"/>
                <a:ea typeface="UD デジタル 教科書体 NK-R" panose="02020400000000000000" pitchFamily="18" charset="-128"/>
                <a:cs typeface="SimSun"/>
              </a:rPr>
              <a:t>スキンエキスパートの</a:t>
            </a:r>
            <a:r>
              <a:rPr sz="2800" dirty="0" err="1">
                <a:solidFill>
                  <a:srgbClr val="66666E"/>
                </a:solidFill>
                <a:latin typeface="UD デジタル 教科書体 NK-R" panose="02020400000000000000" pitchFamily="18" charset="-128"/>
                <a:ea typeface="UD デジタル 教科書体 NK-R" panose="02020400000000000000" pitchFamily="18" charset="-128"/>
                <a:cs typeface="SimSun"/>
              </a:rPr>
              <a:t>ボディトリートメントは、ドレナージュ、リラクゼーション、もみほぐし、痩</a:t>
            </a:r>
            <a:r>
              <a:rPr sz="2800"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a:t>
            </a:r>
            <a:r>
              <a:rPr sz="2800" dirty="0" err="1">
                <a:solidFill>
                  <a:srgbClr val="66666E"/>
                </a:solidFill>
                <a:latin typeface="UD デジタル 教科書体 NK-R" panose="02020400000000000000" pitchFamily="18" charset="-128"/>
                <a:ea typeface="UD デジタル 教科書体 NK-R" panose="02020400000000000000" pitchFamily="18" charset="-128"/>
                <a:cs typeface="SimSun"/>
              </a:rPr>
              <a:t>効果を</a:t>
            </a:r>
            <a:r>
              <a:rPr sz="2800"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⽬的</a:t>
            </a:r>
            <a:r>
              <a:rPr sz="2800" dirty="0" err="1">
                <a:solidFill>
                  <a:srgbClr val="66666E"/>
                </a:solidFill>
                <a:latin typeface="UD デジタル 教科書体 NK-R" panose="02020400000000000000" pitchFamily="18" charset="-128"/>
                <a:ea typeface="UD デジタル 教科書体 NK-R" panose="02020400000000000000" pitchFamily="18" charset="-128"/>
                <a:cs typeface="SimSun"/>
              </a:rPr>
              <a:t>とします。さらに</a:t>
            </a:r>
            <a:r>
              <a:rPr lang="ja-JP" altLang="en-US" sz="2800" dirty="0">
                <a:solidFill>
                  <a:srgbClr val="66666E"/>
                </a:solidFill>
                <a:latin typeface="UD デジタル 教科書体 NK-R" panose="02020400000000000000" pitchFamily="18" charset="-128"/>
                <a:ea typeface="UD デジタル 教科書体 NK-R" panose="02020400000000000000" pitchFamily="18" charset="-128"/>
                <a:cs typeface="SimSun"/>
              </a:rPr>
              <a:t>部位ごと、</a:t>
            </a:r>
            <a:r>
              <a:rPr sz="2800" spc="120" dirty="0">
                <a:solidFill>
                  <a:srgbClr val="66666E"/>
                </a:solidFill>
                <a:latin typeface="UD デジタル 教科書体 NK-R" panose="02020400000000000000" pitchFamily="18" charset="-128"/>
                <a:ea typeface="UD デジタル 教科書体 NK-R" panose="02020400000000000000" pitchFamily="18" charset="-128"/>
                <a:cs typeface="Calibri"/>
              </a:rPr>
              <a:t>3</a:t>
            </a:r>
            <a:r>
              <a:rPr sz="2800" dirty="0">
                <a:solidFill>
                  <a:srgbClr val="66666E"/>
                </a:solidFill>
                <a:latin typeface="UD デジタル 教科書体 NK-R" panose="02020400000000000000" pitchFamily="18" charset="-128"/>
                <a:ea typeface="UD デジタル 教科書体 NK-R" panose="02020400000000000000" pitchFamily="18" charset="-128"/>
                <a:cs typeface="SimSun"/>
              </a:rPr>
              <a:t>種類の凹凸</a:t>
            </a:r>
            <a:r>
              <a:rPr lang="ja-JP" altLang="en-US" sz="2800" dirty="0">
                <a:solidFill>
                  <a:srgbClr val="66666E"/>
                </a:solidFill>
                <a:latin typeface="UD デジタル 教科書体 NK-R" panose="02020400000000000000" pitchFamily="18" charset="-128"/>
                <a:ea typeface="UD デジタル 教科書体 NK-R" panose="02020400000000000000" pitchFamily="18" charset="-128"/>
                <a:cs typeface="SimSun"/>
              </a:rPr>
              <a:t>と</a:t>
            </a:r>
            <a:r>
              <a:rPr sz="2800" dirty="0" err="1">
                <a:solidFill>
                  <a:srgbClr val="66666E"/>
                </a:solidFill>
                <a:latin typeface="UD デジタル 教科書体 NK-R" panose="02020400000000000000" pitchFamily="18" charset="-128"/>
                <a:ea typeface="UD デジタル 教科書体 NK-R" panose="02020400000000000000" pitchFamily="18" charset="-128"/>
                <a:cs typeface="SimSun"/>
              </a:rPr>
              <a:t>オレンジピール</a:t>
            </a:r>
            <a:r>
              <a:rPr lang="ja-JP" altLang="en-US" sz="2800" dirty="0">
                <a:solidFill>
                  <a:srgbClr val="66666E"/>
                </a:solidFill>
                <a:latin typeface="UD デジタル 教科書体 NK-R" panose="02020400000000000000" pitchFamily="18" charset="-128"/>
                <a:ea typeface="UD デジタル 教科書体 NK-R" panose="02020400000000000000" pitchFamily="18" charset="-128"/>
                <a:cs typeface="SimSun"/>
              </a:rPr>
              <a:t>スキン</a:t>
            </a:r>
            <a:r>
              <a:rPr lang="en-US" altLang="ja-JP" sz="200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r>
              <a:rPr sz="2800" dirty="0" err="1">
                <a:solidFill>
                  <a:srgbClr val="66666E"/>
                </a:solidFill>
                <a:latin typeface="UD デジタル 教科書体 NK-R" panose="02020400000000000000" pitchFamily="18" charset="-128"/>
                <a:ea typeface="UD デジタル 教科書体 NK-R" panose="02020400000000000000" pitchFamily="18" charset="-128"/>
                <a:cs typeface="SimSun"/>
              </a:rPr>
              <a:t>へのターゲットプログラムも特別に</a:t>
            </a:r>
            <a:r>
              <a:rPr sz="2800" dirty="0" err="1">
                <a:solidFill>
                  <a:srgbClr val="66666E"/>
                </a:solidFill>
                <a:latin typeface="UD デジタル 教科書体 NK-R" panose="02020400000000000000" pitchFamily="18" charset="-128"/>
                <a:ea typeface="UD デジタル 教科書体 NK-R" panose="02020400000000000000" pitchFamily="18" charset="-128"/>
                <a:cs typeface="Microsoft JhengHei"/>
              </a:rPr>
              <a:t>開発</a:t>
            </a:r>
            <a:r>
              <a:rPr sz="2800" dirty="0" err="1">
                <a:solidFill>
                  <a:srgbClr val="66666E"/>
                </a:solidFill>
                <a:latin typeface="UD デジタル 教科書体 NK-R" panose="02020400000000000000" pitchFamily="18" charset="-128"/>
                <a:ea typeface="UD デジタル 教科書体 NK-R" panose="02020400000000000000" pitchFamily="18" charset="-128"/>
                <a:cs typeface="SimSun"/>
              </a:rPr>
              <a:t>されました</a:t>
            </a:r>
            <a:r>
              <a:rPr sz="2800" dirty="0">
                <a:solidFill>
                  <a:srgbClr val="66666E"/>
                </a:solidFill>
                <a:latin typeface="UD デジタル 教科書体 NK-R" panose="02020400000000000000" pitchFamily="18" charset="-128"/>
                <a:ea typeface="UD デジタル 教科書体 NK-R" panose="02020400000000000000" pitchFamily="18" charset="-128"/>
                <a:cs typeface="SimSun"/>
              </a:rPr>
              <a:t>。</a:t>
            </a:r>
            <a:endParaRPr sz="2800" dirty="0">
              <a:latin typeface="UD デジタル 教科書体 NK-R" panose="02020400000000000000" pitchFamily="18" charset="-128"/>
              <a:ea typeface="UD デジタル 教科書体 NK-R" panose="02020400000000000000" pitchFamily="18" charset="-128"/>
              <a:cs typeface="SimSun"/>
            </a:endParaRPr>
          </a:p>
        </p:txBody>
      </p:sp>
      <p:sp>
        <p:nvSpPr>
          <p:cNvPr id="19" name="object 8">
            <a:extLst>
              <a:ext uri="{FF2B5EF4-FFF2-40B4-BE49-F238E27FC236}">
                <a16:creationId xmlns:a16="http://schemas.microsoft.com/office/drawing/2014/main" id="{E5EBC2A5-1833-4BAE-8617-8CFFD1BC5393}"/>
              </a:ext>
            </a:extLst>
          </p:cNvPr>
          <p:cNvSpPr/>
          <p:nvPr/>
        </p:nvSpPr>
        <p:spPr>
          <a:xfrm>
            <a:off x="5045946" y="2102917"/>
            <a:ext cx="8196107" cy="1171002"/>
          </a:xfrm>
          <a:custGeom>
            <a:avLst/>
            <a:gdLst/>
            <a:ahLst/>
            <a:cxnLst/>
            <a:rect l="l" t="t" r="r" b="b"/>
            <a:pathLst>
              <a:path w="9523095" h="709294">
                <a:moveTo>
                  <a:pt x="9265808" y="708865"/>
                </a:moveTo>
                <a:lnTo>
                  <a:pt x="257174" y="708865"/>
                </a:lnTo>
                <a:lnTo>
                  <a:pt x="206768" y="703878"/>
                </a:lnTo>
                <a:lnTo>
                  <a:pt x="158758" y="689289"/>
                </a:lnTo>
                <a:lnTo>
                  <a:pt x="114494" y="665657"/>
                </a:lnTo>
                <a:lnTo>
                  <a:pt x="75324" y="633540"/>
                </a:lnTo>
                <a:lnTo>
                  <a:pt x="43208" y="594371"/>
                </a:lnTo>
                <a:lnTo>
                  <a:pt x="19576" y="550107"/>
                </a:lnTo>
                <a:lnTo>
                  <a:pt x="4987" y="502097"/>
                </a:lnTo>
                <a:lnTo>
                  <a:pt x="0" y="451691"/>
                </a:lnTo>
                <a:lnTo>
                  <a:pt x="0" y="257174"/>
                </a:lnTo>
                <a:lnTo>
                  <a:pt x="4987" y="206768"/>
                </a:lnTo>
                <a:lnTo>
                  <a:pt x="19576" y="158758"/>
                </a:lnTo>
                <a:lnTo>
                  <a:pt x="43208" y="114494"/>
                </a:lnTo>
                <a:lnTo>
                  <a:pt x="75324" y="75324"/>
                </a:lnTo>
                <a:lnTo>
                  <a:pt x="114494" y="43208"/>
                </a:lnTo>
                <a:lnTo>
                  <a:pt x="158758" y="19576"/>
                </a:lnTo>
                <a:lnTo>
                  <a:pt x="206768" y="4987"/>
                </a:lnTo>
                <a:lnTo>
                  <a:pt x="257174" y="0"/>
                </a:lnTo>
                <a:lnTo>
                  <a:pt x="9265807" y="0"/>
                </a:lnTo>
                <a:lnTo>
                  <a:pt x="9316214" y="4987"/>
                </a:lnTo>
                <a:lnTo>
                  <a:pt x="9364223" y="19576"/>
                </a:lnTo>
                <a:lnTo>
                  <a:pt x="9408488" y="43208"/>
                </a:lnTo>
                <a:lnTo>
                  <a:pt x="9447657" y="75324"/>
                </a:lnTo>
                <a:lnTo>
                  <a:pt x="9479774" y="114494"/>
                </a:lnTo>
                <a:lnTo>
                  <a:pt x="9503406" y="158758"/>
                </a:lnTo>
                <a:lnTo>
                  <a:pt x="9517995" y="206768"/>
                </a:lnTo>
                <a:lnTo>
                  <a:pt x="9522614" y="253455"/>
                </a:lnTo>
                <a:lnTo>
                  <a:pt x="9522614" y="455410"/>
                </a:lnTo>
                <a:lnTo>
                  <a:pt x="9517995" y="502097"/>
                </a:lnTo>
                <a:lnTo>
                  <a:pt x="9503406" y="550107"/>
                </a:lnTo>
                <a:lnTo>
                  <a:pt x="9479774" y="594371"/>
                </a:lnTo>
                <a:lnTo>
                  <a:pt x="9447657" y="633540"/>
                </a:lnTo>
                <a:lnTo>
                  <a:pt x="9408488" y="665657"/>
                </a:lnTo>
                <a:lnTo>
                  <a:pt x="9364223" y="689289"/>
                </a:lnTo>
                <a:lnTo>
                  <a:pt x="9316214" y="703878"/>
                </a:lnTo>
                <a:lnTo>
                  <a:pt x="9265808" y="708865"/>
                </a:lnTo>
                <a:close/>
              </a:path>
            </a:pathLst>
          </a:custGeom>
          <a:solidFill>
            <a:schemeClr val="accent2">
              <a:lumMod val="20000"/>
              <a:lumOff val="80000"/>
            </a:schemeClr>
          </a:solidFill>
          <a:effectLst>
            <a:outerShdw blurRad="63500" sx="102000" sy="102000" algn="ctr" rotWithShape="0">
              <a:prstClr val="black">
                <a:alpha val="40000"/>
              </a:prstClr>
            </a:outerShdw>
          </a:effectLst>
        </p:spPr>
        <p:txBody>
          <a:bodyPr wrap="square" lIns="0" tIns="0" rIns="0" bIns="0" rtlCol="0"/>
          <a:lstStyle/>
          <a:p>
            <a:endParaRPr dirty="0"/>
          </a:p>
        </p:txBody>
      </p:sp>
      <p:sp>
        <p:nvSpPr>
          <p:cNvPr id="14" name="object 3">
            <a:extLst>
              <a:ext uri="{FF2B5EF4-FFF2-40B4-BE49-F238E27FC236}">
                <a16:creationId xmlns:a16="http://schemas.microsoft.com/office/drawing/2014/main" id="{19B6D357-82E7-2EDF-C435-A069C20FD25C}"/>
              </a:ext>
            </a:extLst>
          </p:cNvPr>
          <p:cNvSpPr txBox="1">
            <a:spLocks/>
          </p:cNvSpPr>
          <p:nvPr/>
        </p:nvSpPr>
        <p:spPr>
          <a:xfrm>
            <a:off x="5465208" y="2306903"/>
            <a:ext cx="8196107" cy="763029"/>
          </a:xfrm>
          <a:prstGeom prst="rect">
            <a:avLst/>
          </a:prstGeom>
        </p:spPr>
        <p:txBody>
          <a:bodyPr vert="horz" wrap="square" lIns="0" tIns="16510" rIns="0" bIns="0" rtlCol="0">
            <a:spAutoFit/>
          </a:bodyPr>
          <a:lstStyle>
            <a:lvl1pPr>
              <a:defRPr sz="2700" b="0" i="0">
                <a:solidFill>
                  <a:srgbClr val="414141"/>
                </a:solidFill>
                <a:latin typeface="SimSun"/>
                <a:ea typeface="+mj-ea"/>
                <a:cs typeface="SimSun"/>
              </a:defRPr>
            </a:lvl1pPr>
          </a:lstStyle>
          <a:p>
            <a:pPr marL="12700">
              <a:spcBef>
                <a:spcPts val="130"/>
              </a:spcBef>
            </a:pPr>
            <a:r>
              <a:rPr kumimoji="0" lang="ja-JP" altLang="en-US" sz="4850" kern="0" spc="25" dirty="0">
                <a:latin typeface="UD デジタル 教科書体 NK-R" panose="02020400000000000000" pitchFamily="18" charset="-128"/>
                <a:ea typeface="UD デジタル 教科書体 NK-R" panose="02020400000000000000" pitchFamily="18" charset="-128"/>
              </a:rPr>
              <a:t>デザインされたボデ</a:t>
            </a:r>
            <a:r>
              <a:rPr kumimoji="0" lang="ja-JP" altLang="en-US" sz="4850" kern="0" spc="30" dirty="0">
                <a:latin typeface="UD デジタル 教科書体 NK-R" panose="02020400000000000000" pitchFamily="18" charset="-128"/>
                <a:ea typeface="UD デジタル 教科書体 NK-R" panose="02020400000000000000" pitchFamily="18" charset="-128"/>
              </a:rPr>
              <a:t>ィラインへ</a:t>
            </a:r>
            <a:endParaRPr kumimoji="0" lang="ja-JP" altLang="en-US" sz="4850" kern="0" dirty="0">
              <a:latin typeface="UD デジタル 教科書体 NK-R" panose="02020400000000000000" pitchFamily="18" charset="-128"/>
              <a:ea typeface="UD デジタル 教科書体 NK-R" panose="02020400000000000000" pitchFamily="18" charset="-128"/>
            </a:endParaRPr>
          </a:p>
        </p:txBody>
      </p:sp>
      <p:sp>
        <p:nvSpPr>
          <p:cNvPr id="9" name="楕円 8">
            <a:extLst>
              <a:ext uri="{FF2B5EF4-FFF2-40B4-BE49-F238E27FC236}">
                <a16:creationId xmlns:a16="http://schemas.microsoft.com/office/drawing/2014/main" id="{7390C82C-488F-6714-035F-026DB67BC3A9}"/>
              </a:ext>
            </a:extLst>
          </p:cNvPr>
          <p:cNvSpPr/>
          <p:nvPr/>
        </p:nvSpPr>
        <p:spPr>
          <a:xfrm>
            <a:off x="10029493" y="8877299"/>
            <a:ext cx="4351823"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00B0F0"/>
                </a:solidFill>
              </a:rPr>
              <a:t>スリミング</a:t>
            </a:r>
          </a:p>
        </p:txBody>
      </p:sp>
      <p:sp>
        <p:nvSpPr>
          <p:cNvPr id="10" name="楕円 9">
            <a:extLst>
              <a:ext uri="{FF2B5EF4-FFF2-40B4-BE49-F238E27FC236}">
                <a16:creationId xmlns:a16="http://schemas.microsoft.com/office/drawing/2014/main" id="{E70856ED-02C6-BEF6-4DF9-42A6524CCB13}"/>
              </a:ext>
            </a:extLst>
          </p:cNvPr>
          <p:cNvSpPr/>
          <p:nvPr/>
        </p:nvSpPr>
        <p:spPr>
          <a:xfrm>
            <a:off x="13106400" y="8126919"/>
            <a:ext cx="4487941"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00B0F0"/>
                </a:solidFill>
              </a:rPr>
              <a:t>リラックス</a:t>
            </a:r>
            <a:endParaRPr kumimoji="1" lang="ja-JP" altLang="en-US" sz="4000" b="1" dirty="0">
              <a:solidFill>
                <a:srgbClr val="00B0F0"/>
              </a:solidFill>
            </a:endParaRPr>
          </a:p>
        </p:txBody>
      </p:sp>
      <p:sp>
        <p:nvSpPr>
          <p:cNvPr id="11" name="楕円 10">
            <a:extLst>
              <a:ext uri="{FF2B5EF4-FFF2-40B4-BE49-F238E27FC236}">
                <a16:creationId xmlns:a16="http://schemas.microsoft.com/office/drawing/2014/main" id="{EAB5F5B4-6307-4CEA-ED3D-31DF2258A795}"/>
              </a:ext>
            </a:extLst>
          </p:cNvPr>
          <p:cNvSpPr/>
          <p:nvPr/>
        </p:nvSpPr>
        <p:spPr>
          <a:xfrm>
            <a:off x="5765860" y="8018413"/>
            <a:ext cx="6400800"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00B0F0"/>
                </a:solidFill>
              </a:rPr>
              <a:t>ストレッチマーク</a:t>
            </a:r>
            <a:endParaRPr kumimoji="1" lang="ja-JP" altLang="en-US" sz="4000" b="1" dirty="0">
              <a:solidFill>
                <a:srgbClr val="00B0F0"/>
              </a:solidFill>
            </a:endParaRPr>
          </a:p>
        </p:txBody>
      </p:sp>
      <p:sp>
        <p:nvSpPr>
          <p:cNvPr id="12" name="楕円 11">
            <a:extLst>
              <a:ext uri="{FF2B5EF4-FFF2-40B4-BE49-F238E27FC236}">
                <a16:creationId xmlns:a16="http://schemas.microsoft.com/office/drawing/2014/main" id="{A19F9DFF-5BFC-8492-6777-1E7453CB8092}"/>
              </a:ext>
            </a:extLst>
          </p:cNvPr>
          <p:cNvSpPr/>
          <p:nvPr/>
        </p:nvSpPr>
        <p:spPr>
          <a:xfrm>
            <a:off x="3636284" y="8877300"/>
            <a:ext cx="4288515"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rgbClr val="00B0F0"/>
                </a:solidFill>
              </a:rPr>
              <a:t>ドレナージュ</a:t>
            </a:r>
            <a:endParaRPr kumimoji="1" lang="ja-JP" altLang="en-US" sz="3600" b="1" dirty="0">
              <a:solidFill>
                <a:srgbClr val="00B0F0"/>
              </a:solidFill>
            </a:endParaRPr>
          </a:p>
        </p:txBody>
      </p:sp>
      <p:sp>
        <p:nvSpPr>
          <p:cNvPr id="13" name="楕円 12">
            <a:extLst>
              <a:ext uri="{FF2B5EF4-FFF2-40B4-BE49-F238E27FC236}">
                <a16:creationId xmlns:a16="http://schemas.microsoft.com/office/drawing/2014/main" id="{6B315D6A-F513-87EC-6F7C-2C36851C0EF4}"/>
              </a:ext>
            </a:extLst>
          </p:cNvPr>
          <p:cNvSpPr/>
          <p:nvPr/>
        </p:nvSpPr>
        <p:spPr>
          <a:xfrm>
            <a:off x="870231" y="8126920"/>
            <a:ext cx="3777969" cy="990631"/>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rgbClr val="00B0F0"/>
                </a:solidFill>
              </a:rPr>
              <a:t>引き締め</a:t>
            </a:r>
            <a:endParaRPr kumimoji="1" lang="ja-JP" altLang="en-US" sz="4000" b="1" dirty="0">
              <a:solidFill>
                <a:srgbClr val="00B0F0"/>
              </a:solidFill>
            </a:endParaRPr>
          </a:p>
        </p:txBody>
      </p:sp>
      <p:sp>
        <p:nvSpPr>
          <p:cNvPr id="2" name="object 16">
            <a:extLst>
              <a:ext uri="{FF2B5EF4-FFF2-40B4-BE49-F238E27FC236}">
                <a16:creationId xmlns:a16="http://schemas.microsoft.com/office/drawing/2014/main" id="{51A967EF-BBBF-9D6D-3F92-3311A00EFD8F}"/>
              </a:ext>
            </a:extLst>
          </p:cNvPr>
          <p:cNvSpPr txBox="1">
            <a:spLocks/>
          </p:cNvSpPr>
          <p:nvPr/>
        </p:nvSpPr>
        <p:spPr>
          <a:xfrm>
            <a:off x="15881466" y="9571628"/>
            <a:ext cx="1981200" cy="268903"/>
          </a:xfrm>
          <a:prstGeom prst="rect">
            <a:avLst/>
          </a:prstGeom>
          <a:ln>
            <a:noFill/>
          </a:ln>
        </p:spPr>
        <p:txBody>
          <a:bodyPr vert="horz" wrap="square" lIns="0" tIns="12700" rIns="0" bIns="0" rtlCol="0">
            <a:spAutoFit/>
          </a:bodyPr>
          <a:lstStyle>
            <a:lvl1pPr>
              <a:defRPr sz="2700" b="0" i="0">
                <a:solidFill>
                  <a:srgbClr val="414141"/>
                </a:solidFill>
                <a:latin typeface="SimSun"/>
                <a:ea typeface="+mj-ea"/>
                <a:cs typeface="SimSun"/>
              </a:defRPr>
            </a:lvl1pPr>
          </a:lstStyle>
          <a:p>
            <a:pPr marL="12700">
              <a:spcBef>
                <a:spcPts val="100"/>
              </a:spcBef>
            </a:pPr>
            <a:r>
              <a:rPr kumimoji="0" lang="en-US" altLang="ja-JP" sz="1600" kern="0" spc="-10" dirty="0">
                <a:latin typeface="UD デジタル 教科書体 NK-R" panose="02020400000000000000" pitchFamily="18" charset="-128"/>
                <a:ea typeface="UD デジタル 教科書体 NK-R" panose="02020400000000000000" pitchFamily="18" charset="-128"/>
              </a:rPr>
              <a:t>※</a:t>
            </a:r>
            <a:r>
              <a:rPr kumimoji="0" lang="ja-JP" altLang="en-US" sz="1600" kern="0" spc="-10" dirty="0">
                <a:latin typeface="UD デジタル 教科書体 NK-R" panose="02020400000000000000" pitchFamily="18" charset="-128"/>
                <a:ea typeface="UD デジタル 教科書体 NK-R" panose="02020400000000000000" pitchFamily="18" charset="-128"/>
              </a:rPr>
              <a:t>　セルライトの別名</a:t>
            </a:r>
            <a:endParaRPr kumimoji="0" lang="ja-JP" altLang="en-US" sz="1600" kern="0" dirty="0">
              <a:latin typeface="UD デジタル 教科書体 NK-R" panose="02020400000000000000" pitchFamily="18" charset="-128"/>
              <a:ea typeface="UD デジタル 教科書体 NK-R" panose="02020400000000000000" pitchFamily="18" charset="-128"/>
            </a:endParaRPr>
          </a:p>
        </p:txBody>
      </p:sp>
      <p:pic>
        <p:nvPicPr>
          <p:cNvPr id="3" name="図 2" descr="黒い背景に白い文字がある&#10;&#10;低い精度で自動的に生成された説明">
            <a:extLst>
              <a:ext uri="{FF2B5EF4-FFF2-40B4-BE49-F238E27FC236}">
                <a16:creationId xmlns:a16="http://schemas.microsoft.com/office/drawing/2014/main" id="{AE75A9F1-2384-3D6B-E8DB-A552A53BC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2968" y="304872"/>
            <a:ext cx="2924583" cy="709712"/>
          </a:xfrm>
          <a:prstGeom prst="rect">
            <a:avLst/>
          </a:prstGeom>
        </p:spPr>
      </p:pic>
    </p:spTree>
    <p:extLst>
      <p:ext uri="{BB962C8B-B14F-4D97-AF65-F5344CB8AC3E}">
        <p14:creationId xmlns:p14="http://schemas.microsoft.com/office/powerpoint/2010/main" val="1093498753"/>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3794</TotalTime>
  <Words>1891</Words>
  <Application>Microsoft Office PowerPoint</Application>
  <PresentationFormat>ユーザー設定</PresentationFormat>
  <Paragraphs>235</Paragraphs>
  <Slides>16</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16</vt:i4>
      </vt:variant>
    </vt:vector>
  </HeadingPairs>
  <TitlesOfParts>
    <vt:vector size="29" baseType="lpstr">
      <vt:lpstr>BIZ UDPゴシック</vt:lpstr>
      <vt:lpstr>BIZ UDP明朝 Medium</vt:lpstr>
      <vt:lpstr>BIZ UDゴシック</vt:lpstr>
      <vt:lpstr>HGPｺﾞｼｯｸM</vt:lpstr>
      <vt:lpstr>UD デジタル 教科書体 N-B</vt:lpstr>
      <vt:lpstr>UD デジタル 教科書体 NK-R</vt:lpstr>
      <vt:lpstr>Aptos</vt:lpstr>
      <vt:lpstr>Aptos Display</vt:lpstr>
      <vt:lpstr>Arial</vt:lpstr>
      <vt:lpstr>Calibri</vt:lpstr>
      <vt:lpstr>Tahoma</vt:lpstr>
      <vt:lpstr>Wingdings</vt:lpstr>
      <vt:lpstr>Office Theme</vt:lpstr>
      <vt:lpstr>フランス発 全身吸引式トリートメント</vt:lpstr>
      <vt:lpstr>　　吸引式トリートメント発祥のフランスより 　　Electronique du Mazet社のご紹介</vt:lpstr>
      <vt:lpstr>PowerPoint プレゼンテーション</vt:lpstr>
      <vt:lpstr>体内の健全な巡りにかかせない リンパと⾎液</vt:lpstr>
      <vt:lpstr>PowerPoint プレゼンテーション</vt:lpstr>
      <vt:lpstr>スキンエキスパート2種類の吸引アプローチ</vt:lpstr>
      <vt:lpstr>PowerPoint プレゼンテーション</vt:lpstr>
      <vt:lpstr>初心者から上級者まで～魅力の機能</vt:lpstr>
      <vt:lpstr>スキンエキスパートのガイド付きプログラム</vt:lpstr>
      <vt:lpstr>スキンエキスパートのガイド付きプログラム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製品概要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[Mazet Beauté] SkinExpert shared presentation</dc:title>
  <dc:creator>Bruna Minguet</dc:creator>
  <cp:keywords>DAGDgii6eCk,BAEbJ0ciFNM</cp:keywords>
  <cp:lastModifiedBy>大内山</cp:lastModifiedBy>
  <cp:revision>20</cp:revision>
  <dcterms:created xsi:type="dcterms:W3CDTF">2024-07-25T02:59:43Z</dcterms:created>
  <dcterms:modified xsi:type="dcterms:W3CDTF">2024-10-11T04:17:56Z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2024-05-17T00:00:00Z</vt:filetime>
  </property>
  <property fmtid="{D5CDD505-2E9C-101B-9397-08002B2CF9AE}" pid="3" name="Creator">
    <vt:lpwstr>Canva</vt:lpwstr>
  </property>
  <property fmtid="{D5CDD505-2E9C-101B-9397-08002B2CF9AE}" pid="4" name="LastSaved">
    <vt:filetime>2024-07-25T00:00:00Z</vt:filetime>
  </property>
</Properties>
</file>